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0"/>
  </p:notesMasterIdLst>
  <p:handoutMasterIdLst>
    <p:handoutMasterId r:id="rId21"/>
  </p:handoutMasterIdLst>
  <p:sldIdLst>
    <p:sldId id="328" r:id="rId2"/>
    <p:sldId id="354" r:id="rId3"/>
    <p:sldId id="329" r:id="rId4"/>
    <p:sldId id="352" r:id="rId5"/>
    <p:sldId id="364" r:id="rId6"/>
    <p:sldId id="368" r:id="rId7"/>
    <p:sldId id="331" r:id="rId8"/>
    <p:sldId id="362" r:id="rId9"/>
    <p:sldId id="372" r:id="rId10"/>
    <p:sldId id="363" r:id="rId11"/>
    <p:sldId id="369" r:id="rId12"/>
    <p:sldId id="370" r:id="rId13"/>
    <p:sldId id="371" r:id="rId14"/>
    <p:sldId id="341" r:id="rId15"/>
    <p:sldId id="367" r:id="rId16"/>
    <p:sldId id="365" r:id="rId17"/>
    <p:sldId id="366" r:id="rId18"/>
    <p:sldId id="361" r:id="rId19"/>
  </p:sldIdLst>
  <p:sldSz cx="9906000" cy="6858000" type="A4"/>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xmlns="">
        <p14:section name="既定のセクション" id="{0F31B353-F426-4F64-BA39-ED73130981AC}">
          <p14:sldIdLst>
            <p14:sldId id="328"/>
            <p14:sldId id="354"/>
            <p14:sldId id="329"/>
            <p14:sldId id="352"/>
            <p14:sldId id="364"/>
            <p14:sldId id="368"/>
            <p14:sldId id="331"/>
            <p14:sldId id="362"/>
            <p14:sldId id="372"/>
            <p14:sldId id="363"/>
            <p14:sldId id="369"/>
            <p14:sldId id="370"/>
            <p14:sldId id="371"/>
            <p14:sldId id="341"/>
            <p14:sldId id="367"/>
            <p14:sldId id="365"/>
            <p14:sldId id="366"/>
            <p14:sldId id="36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66"/>
    <a:srgbClr val="FF00FF"/>
    <a:srgbClr val="FFCCFF"/>
    <a:srgbClr val="FF6699"/>
    <a:srgbClr val="00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3" autoAdjust="0"/>
    <p:restoredTop sz="99818" autoAdjust="0"/>
  </p:normalViewPr>
  <p:slideViewPr>
    <p:cSldViewPr>
      <p:cViewPr varScale="1">
        <p:scale>
          <a:sx n="104" d="100"/>
          <a:sy n="104" d="100"/>
        </p:scale>
        <p:origin x="-96" y="-21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2"/>
            <a:ext cx="3076860" cy="511649"/>
          </a:xfrm>
          <a:prstGeom prst="rect">
            <a:avLst/>
          </a:prstGeom>
        </p:spPr>
        <p:txBody>
          <a:bodyPr vert="horz" lIns="94628" tIns="47313" rIns="94628" bIns="47313" rtlCol="0"/>
          <a:lstStyle>
            <a:lvl1pPr algn="l" fontAlgn="auto">
              <a:spcBef>
                <a:spcPts val="0"/>
              </a:spcBef>
              <a:spcAft>
                <a:spcPts val="0"/>
              </a:spcAft>
              <a:defRPr sz="13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4020785" y="2"/>
            <a:ext cx="3076860" cy="511649"/>
          </a:xfrm>
          <a:prstGeom prst="rect">
            <a:avLst/>
          </a:prstGeom>
        </p:spPr>
        <p:txBody>
          <a:bodyPr vert="horz" lIns="94628" tIns="47313" rIns="94628" bIns="47313" rtlCol="0"/>
          <a:lstStyle>
            <a:lvl1pPr algn="r" fontAlgn="auto">
              <a:spcBef>
                <a:spcPts val="0"/>
              </a:spcBef>
              <a:spcAft>
                <a:spcPts val="0"/>
              </a:spcAft>
              <a:defRPr sz="1300">
                <a:latin typeface="+mn-lt"/>
                <a:ea typeface="+mn-ea"/>
              </a:defRPr>
            </a:lvl1pPr>
          </a:lstStyle>
          <a:p>
            <a:pPr>
              <a:defRPr/>
            </a:pPr>
            <a:fld id="{200AD3BD-ED65-4D94-B0D0-5A2FE2135ECA}" type="datetimeFigureOut">
              <a:rPr lang="ja-JP" altLang="en-US"/>
              <a:pPr>
                <a:defRPr/>
              </a:pPr>
              <a:t>2013/12/17</a:t>
            </a:fld>
            <a:endParaRPr lang="ja-JP" altLang="en-US"/>
          </a:p>
        </p:txBody>
      </p:sp>
      <p:sp>
        <p:nvSpPr>
          <p:cNvPr id="4" name="フッター プレースホルダ 3"/>
          <p:cNvSpPr>
            <a:spLocks noGrp="1"/>
          </p:cNvSpPr>
          <p:nvPr>
            <p:ph type="ftr" sz="quarter" idx="2"/>
          </p:nvPr>
        </p:nvSpPr>
        <p:spPr>
          <a:xfrm>
            <a:off x="1" y="9721332"/>
            <a:ext cx="3076860" cy="511648"/>
          </a:xfrm>
          <a:prstGeom prst="rect">
            <a:avLst/>
          </a:prstGeom>
        </p:spPr>
        <p:txBody>
          <a:bodyPr vert="horz" lIns="94628" tIns="47313" rIns="94628" bIns="47313" rtlCol="0" anchor="b"/>
          <a:lstStyle>
            <a:lvl1pPr algn="l" fontAlgn="auto">
              <a:spcBef>
                <a:spcPts val="0"/>
              </a:spcBef>
              <a:spcAft>
                <a:spcPts val="0"/>
              </a:spcAft>
              <a:defRPr sz="13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4020785" y="9721332"/>
            <a:ext cx="3076860" cy="511648"/>
          </a:xfrm>
          <a:prstGeom prst="rect">
            <a:avLst/>
          </a:prstGeom>
        </p:spPr>
        <p:txBody>
          <a:bodyPr vert="horz" lIns="94628" tIns="47313" rIns="94628" bIns="47313" rtlCol="0" anchor="b"/>
          <a:lstStyle>
            <a:lvl1pPr algn="r" fontAlgn="auto">
              <a:spcBef>
                <a:spcPts val="0"/>
              </a:spcBef>
              <a:spcAft>
                <a:spcPts val="0"/>
              </a:spcAft>
              <a:defRPr sz="1300">
                <a:latin typeface="+mn-lt"/>
                <a:ea typeface="+mn-ea"/>
              </a:defRPr>
            </a:lvl1pPr>
          </a:lstStyle>
          <a:p>
            <a:pPr>
              <a:defRPr/>
            </a:pPr>
            <a:fld id="{172F6BAF-D8B0-4FA3-B11A-01EC84937BCC}" type="slidenum">
              <a:rPr lang="ja-JP" altLang="en-US"/>
              <a:pPr>
                <a:defRPr/>
              </a:pPr>
              <a:t>&lt;#&gt;</a:t>
            </a:fld>
            <a:endParaRPr lang="ja-JP" altLang="en-US"/>
          </a:p>
        </p:txBody>
      </p:sp>
    </p:spTree>
    <p:extLst>
      <p:ext uri="{BB962C8B-B14F-4D97-AF65-F5344CB8AC3E}">
        <p14:creationId xmlns:p14="http://schemas.microsoft.com/office/powerpoint/2010/main" xmlns="" val="290773305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2"/>
            <a:ext cx="3076860" cy="511649"/>
          </a:xfrm>
          <a:prstGeom prst="rect">
            <a:avLst/>
          </a:prstGeom>
        </p:spPr>
        <p:txBody>
          <a:bodyPr vert="horz" lIns="94628" tIns="47313" rIns="94628" bIns="47313" rtlCol="0"/>
          <a:lstStyle>
            <a:lvl1pPr algn="l" fontAlgn="auto">
              <a:spcBef>
                <a:spcPts val="0"/>
              </a:spcBef>
              <a:spcAft>
                <a:spcPts val="0"/>
              </a:spcAft>
              <a:defRPr sz="13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4020785" y="2"/>
            <a:ext cx="3076860" cy="511649"/>
          </a:xfrm>
          <a:prstGeom prst="rect">
            <a:avLst/>
          </a:prstGeom>
        </p:spPr>
        <p:txBody>
          <a:bodyPr vert="horz" lIns="94628" tIns="47313" rIns="94628" bIns="47313" rtlCol="0"/>
          <a:lstStyle>
            <a:lvl1pPr algn="r" fontAlgn="auto">
              <a:spcBef>
                <a:spcPts val="0"/>
              </a:spcBef>
              <a:spcAft>
                <a:spcPts val="0"/>
              </a:spcAft>
              <a:defRPr sz="1300">
                <a:latin typeface="+mn-lt"/>
                <a:ea typeface="+mn-ea"/>
              </a:defRPr>
            </a:lvl1pPr>
          </a:lstStyle>
          <a:p>
            <a:pPr>
              <a:defRPr/>
            </a:pPr>
            <a:fld id="{15A43CB6-FA4F-44AB-AE63-F21444DFE28D}" type="datetimeFigureOut">
              <a:rPr lang="ja-JP" altLang="en-US"/>
              <a:pPr>
                <a:defRPr/>
              </a:pPr>
              <a:t>2013/12/17</a:t>
            </a:fld>
            <a:endParaRPr lang="ja-JP" altLang="en-US"/>
          </a:p>
        </p:txBody>
      </p:sp>
      <p:sp>
        <p:nvSpPr>
          <p:cNvPr id="4" name="スライド イメージ プレースホルダ 3"/>
          <p:cNvSpPr>
            <a:spLocks noGrp="1" noRot="1" noChangeAspect="1"/>
          </p:cNvSpPr>
          <p:nvPr>
            <p:ph type="sldImg" idx="2"/>
          </p:nvPr>
        </p:nvSpPr>
        <p:spPr>
          <a:xfrm>
            <a:off x="781050" y="768350"/>
            <a:ext cx="5538788" cy="3835400"/>
          </a:xfrm>
          <a:prstGeom prst="rect">
            <a:avLst/>
          </a:prstGeom>
          <a:noFill/>
          <a:ln w="12700">
            <a:solidFill>
              <a:prstClr val="black"/>
            </a:solidFill>
          </a:ln>
        </p:spPr>
        <p:txBody>
          <a:bodyPr vert="horz" lIns="94628" tIns="47313" rIns="94628" bIns="47313" rtlCol="0" anchor="ctr"/>
          <a:lstStyle/>
          <a:p>
            <a:pPr lvl="0"/>
            <a:endParaRPr lang="ja-JP" altLang="en-US" noProof="0"/>
          </a:p>
        </p:txBody>
      </p:sp>
      <p:sp>
        <p:nvSpPr>
          <p:cNvPr id="5" name="ノート プレースホルダ 4"/>
          <p:cNvSpPr>
            <a:spLocks noGrp="1"/>
          </p:cNvSpPr>
          <p:nvPr>
            <p:ph type="body" sz="quarter" idx="3"/>
          </p:nvPr>
        </p:nvSpPr>
        <p:spPr>
          <a:xfrm>
            <a:off x="710430" y="4861483"/>
            <a:ext cx="5678446" cy="4604841"/>
          </a:xfrm>
          <a:prstGeom prst="rect">
            <a:avLst/>
          </a:prstGeom>
        </p:spPr>
        <p:txBody>
          <a:bodyPr vert="horz" lIns="94628" tIns="47313" rIns="94628" bIns="47313"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1" y="9721332"/>
            <a:ext cx="3076860" cy="511648"/>
          </a:xfrm>
          <a:prstGeom prst="rect">
            <a:avLst/>
          </a:prstGeom>
        </p:spPr>
        <p:txBody>
          <a:bodyPr vert="horz" lIns="94628" tIns="47313" rIns="94628" bIns="47313" rtlCol="0" anchor="b"/>
          <a:lstStyle>
            <a:lvl1pPr algn="l" fontAlgn="auto">
              <a:spcBef>
                <a:spcPts val="0"/>
              </a:spcBef>
              <a:spcAft>
                <a:spcPts val="0"/>
              </a:spcAft>
              <a:defRPr sz="13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4020785" y="9721332"/>
            <a:ext cx="3076860" cy="511648"/>
          </a:xfrm>
          <a:prstGeom prst="rect">
            <a:avLst/>
          </a:prstGeom>
        </p:spPr>
        <p:txBody>
          <a:bodyPr vert="horz" lIns="94628" tIns="47313" rIns="94628" bIns="47313" rtlCol="0" anchor="b"/>
          <a:lstStyle>
            <a:lvl1pPr algn="r" fontAlgn="auto">
              <a:spcBef>
                <a:spcPts val="0"/>
              </a:spcBef>
              <a:spcAft>
                <a:spcPts val="0"/>
              </a:spcAft>
              <a:defRPr sz="1300">
                <a:latin typeface="+mn-lt"/>
                <a:ea typeface="+mn-ea"/>
              </a:defRPr>
            </a:lvl1pPr>
          </a:lstStyle>
          <a:p>
            <a:pPr>
              <a:defRPr/>
            </a:pPr>
            <a:fld id="{2CB01E58-5B57-4593-A5CF-965A58FD0404}" type="slidenum">
              <a:rPr lang="ja-JP" altLang="en-US"/>
              <a:pPr>
                <a:defRPr/>
              </a:pPr>
              <a:t>&lt;#&gt;</a:t>
            </a:fld>
            <a:endParaRPr lang="ja-JP" altLang="en-US"/>
          </a:p>
        </p:txBody>
      </p:sp>
    </p:spTree>
    <p:extLst>
      <p:ext uri="{BB962C8B-B14F-4D97-AF65-F5344CB8AC3E}">
        <p14:creationId xmlns:p14="http://schemas.microsoft.com/office/powerpoint/2010/main" xmlns="" val="223249662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xmlns="" val="3957446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0E16360-3DDE-46AD-ADDB-8B4717DD9905}" type="datetime1">
              <a:rPr lang="ja-JP" altLang="en-US" smtClean="0"/>
              <a:pPr>
                <a:defRPr/>
              </a:pPr>
              <a:t>2013/12/17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75DD0A8-AD0D-4B33-A8A2-2AA28B41D4BF}"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E9EC6CD-BB95-44D5-B776-505EB0D5C851}" type="datetime1">
              <a:rPr lang="ja-JP" altLang="en-US" smtClean="0"/>
              <a:pPr>
                <a:defRPr/>
              </a:pPr>
              <a:t>2013/12/17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1FABF64-24E5-4A57-B087-3989AB2F2539}"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96CF033-3732-48BF-90C9-2C368057B766}" type="datetime1">
              <a:rPr lang="ja-JP" altLang="en-US" smtClean="0"/>
              <a:pPr>
                <a:defRPr/>
              </a:pPr>
              <a:t>2013/12/17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516AFFD-83B9-4408-9159-4E38A1872A69}"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6C583C8-9E30-4CD6-B252-2D2196D13510}" type="datetime1">
              <a:rPr lang="ja-JP" altLang="en-US" smtClean="0"/>
              <a:pPr>
                <a:defRPr/>
              </a:pPr>
              <a:t>2013/12/17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3DA7FEE-16DF-45FF-A064-7BE8BDD27D11}"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8"/>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A4F422D0-FD8D-4618-8362-E9CD7CB1EA1F}" type="datetime1">
              <a:rPr lang="ja-JP" altLang="en-US" smtClean="0"/>
              <a:pPr>
                <a:defRPr/>
              </a:pPr>
              <a:t>2013/12/17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4BE1D8C-3A47-401D-AD02-3C118450CA8B}"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98562C86-E314-4CEF-96CB-657DF513FEB9}" type="datetime1">
              <a:rPr lang="ja-JP" altLang="en-US" smtClean="0"/>
              <a:pPr>
                <a:defRPr/>
              </a:pPr>
              <a:t>2013/12/17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5D2CC50-0A37-4EDB-B3E1-0BA9B0A4AD8B}"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3"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3"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6"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6"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69207F6D-9537-48EE-9D32-B5390FAABDB9}" type="datetime1">
              <a:rPr lang="ja-JP" altLang="en-US" smtClean="0"/>
              <a:pPr>
                <a:defRPr/>
              </a:pPr>
              <a:t>2013/12/17</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CCA7AA6B-4BB5-40E4-8627-E5CB92D8AB13}"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A5A38B0A-F845-4083-9FBE-DE30BFFA4A2C}" type="datetime1">
              <a:rPr lang="ja-JP" altLang="en-US" smtClean="0"/>
              <a:pPr>
                <a:defRPr/>
              </a:pPr>
              <a:t>2013/12/17</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6920BC1-D576-433D-B062-05DE009B7502}"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29F0459B-33FF-454D-9820-7E3CF99114CC}" type="datetime1">
              <a:rPr lang="ja-JP" altLang="en-US" smtClean="0"/>
              <a:pPr>
                <a:defRPr/>
              </a:pPr>
              <a:t>2013/12/17</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E075E95-3DB5-4E84-9281-C783E7D86756}"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6"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6" y="273054"/>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6" y="1435104"/>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B323DFE-59A3-4A83-94DC-C573D8EFD4B6}" type="datetime1">
              <a:rPr lang="ja-JP" altLang="en-US" smtClean="0"/>
              <a:pPr>
                <a:defRPr/>
              </a:pPr>
              <a:t>2013/12/17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4C3A335-D866-4C6D-84EF-87D3CCB4FDE7}"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D4C6683-921F-4FC4-9889-E79EAD0AD30E}" type="datetime1">
              <a:rPr lang="ja-JP" altLang="en-US" smtClean="0"/>
              <a:pPr>
                <a:defRPr/>
              </a:pPr>
              <a:t>2013/12/17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977BA60-0E5F-40DD-9C0A-5AD26BB3F86E}"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DECD0E4E-95C4-4A1B-9269-B239129DB4C5}" type="datetime1">
              <a:rPr lang="ja-JP" altLang="en-US" smtClean="0"/>
              <a:pPr>
                <a:defRPr/>
              </a:pPr>
              <a:t>2013/12/17</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9E4F1AC9-A68C-4CA2-883B-C0E9C875265F}"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eti.go.jp/"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gif"/></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8.gi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zenkyo.or.jp/kakekomi/index.htm"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meti.go.jp/main/yosan2013/index.html"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nedo.go.jp/"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gi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82470" y="2126106"/>
            <a:ext cx="9541060" cy="1815882"/>
          </a:xfrm>
          <a:prstGeom prst="rect">
            <a:avLst/>
          </a:prstGeom>
          <a:noFill/>
        </p:spPr>
        <p:txBody>
          <a:bodyPr wrap="square" rtlCol="0">
            <a:spAutoFit/>
          </a:bodyPr>
          <a:lstStyle/>
          <a:p>
            <a:pPr algn="ctr"/>
            <a:r>
              <a:rPr lang="ja-JP" altLang="en-US" sz="4000" dirty="0" smtClean="0">
                <a:latin typeface="HGP創英角ｺﾞｼｯｸUB" pitchFamily="50" charset="-128"/>
                <a:ea typeface="HGP創英角ｺﾞｼｯｸUB" pitchFamily="50" charset="-128"/>
              </a:rPr>
              <a:t>「好循環実現のための経済対策」</a:t>
            </a:r>
            <a:endParaRPr lang="en-US" altLang="ja-JP" sz="4000" dirty="0" smtClean="0">
              <a:latin typeface="HGP創英角ｺﾞｼｯｸUB" pitchFamily="50" charset="-128"/>
              <a:ea typeface="HGP創英角ｺﾞｼｯｸUB" pitchFamily="50" charset="-128"/>
            </a:endParaRPr>
          </a:p>
          <a:p>
            <a:pPr algn="ctr"/>
            <a:r>
              <a:rPr lang="ja-JP" altLang="en-US" sz="4000" dirty="0" smtClean="0">
                <a:latin typeface="HGP創英角ｺﾞｼｯｸUB" pitchFamily="50" charset="-128"/>
                <a:ea typeface="HGP創英角ｺﾞｼｯｸUB" pitchFamily="50" charset="-128"/>
              </a:rPr>
              <a:t>のご紹介</a:t>
            </a:r>
            <a:endParaRPr lang="en-US" altLang="ja-JP" sz="4000" dirty="0" smtClean="0">
              <a:latin typeface="HGP創英角ｺﾞｼｯｸUB" pitchFamily="50" charset="-128"/>
              <a:ea typeface="HGP創英角ｺﾞｼｯｸUB" pitchFamily="50" charset="-128"/>
            </a:endParaRPr>
          </a:p>
          <a:p>
            <a:pPr algn="ctr"/>
            <a:r>
              <a:rPr lang="en-US" altLang="ja-JP" sz="3200" dirty="0" smtClean="0">
                <a:latin typeface="HGP創英角ｺﾞｼｯｸUB" pitchFamily="50" charset="-128"/>
                <a:ea typeface="HGP創英角ｺﾞｼｯｸUB" pitchFamily="50" charset="-128"/>
              </a:rPr>
              <a:t>【</a:t>
            </a:r>
            <a:r>
              <a:rPr lang="ja-JP" altLang="en-US" sz="3200" dirty="0" smtClean="0">
                <a:latin typeface="HGP創英角ｺﾞｼｯｸUB" pitchFamily="50" charset="-128"/>
                <a:ea typeface="HGP創英角ｺﾞｼｯｸUB" pitchFamily="50" charset="-128"/>
              </a:rPr>
              <a:t>２５年度補正予算・税制等</a:t>
            </a:r>
            <a:r>
              <a:rPr lang="en-US" altLang="ja-JP" sz="3200" dirty="0" smtClean="0">
                <a:latin typeface="HGP創英角ｺﾞｼｯｸUB" pitchFamily="50" charset="-128"/>
                <a:ea typeface="HGP創英角ｺﾞｼｯｸUB" pitchFamily="50" charset="-128"/>
              </a:rPr>
              <a:t>】</a:t>
            </a:r>
            <a:endParaRPr kumimoji="1" lang="ja-JP" altLang="en-US" sz="3200" dirty="0">
              <a:latin typeface="HGP創英角ｺﾞｼｯｸUB" pitchFamily="50" charset="-128"/>
              <a:ea typeface="HGP創英角ｺﾞｼｯｸUB" pitchFamily="50" charset="-128"/>
            </a:endParaRPr>
          </a:p>
        </p:txBody>
      </p:sp>
      <p:sp>
        <p:nvSpPr>
          <p:cNvPr id="4" name="テキスト ボックス 3"/>
          <p:cNvSpPr txBox="1"/>
          <p:nvPr/>
        </p:nvSpPr>
        <p:spPr>
          <a:xfrm>
            <a:off x="3473277" y="4644135"/>
            <a:ext cx="2948243" cy="1077218"/>
          </a:xfrm>
          <a:prstGeom prst="rect">
            <a:avLst/>
          </a:prstGeom>
          <a:noFill/>
        </p:spPr>
        <p:txBody>
          <a:bodyPr wrap="none" rtlCol="0">
            <a:spAutoFit/>
          </a:bodyPr>
          <a:lstStyle/>
          <a:p>
            <a:pPr algn="ctr"/>
            <a:r>
              <a:rPr kumimoji="1" lang="ja-JP" altLang="en-US" sz="3200" dirty="0" smtClean="0"/>
              <a:t>平成２５年１２月</a:t>
            </a:r>
            <a:endParaRPr lang="en-US" altLang="ja-JP" sz="3200" dirty="0"/>
          </a:p>
          <a:p>
            <a:pPr algn="ctr"/>
            <a:r>
              <a:rPr lang="ja-JP" altLang="en-US" sz="3200" dirty="0" smtClean="0"/>
              <a:t>経済産業省</a:t>
            </a:r>
            <a:endParaRPr lang="en-US" altLang="ja-JP" sz="3200" dirty="0" smtClean="0"/>
          </a:p>
        </p:txBody>
      </p:sp>
      <p:sp>
        <p:nvSpPr>
          <p:cNvPr id="2" name="テキスト ボックス 1"/>
          <p:cNvSpPr txBox="1"/>
          <p:nvPr/>
        </p:nvSpPr>
        <p:spPr>
          <a:xfrm>
            <a:off x="293584" y="197060"/>
            <a:ext cx="3879588" cy="523220"/>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sz="2800" dirty="0" smtClean="0">
                <a:solidFill>
                  <a:schemeClr val="tx1"/>
                </a:solidFill>
                <a:latin typeface="HGP創英角ｺﾞｼｯｸUB" pitchFamily="50" charset="-128"/>
                <a:ea typeface="HGP創英角ｺﾞｼｯｸUB" pitchFamily="50" charset="-128"/>
              </a:rPr>
              <a:t>地域の企業の</a:t>
            </a:r>
            <a:r>
              <a:rPr lang="ja-JP" altLang="en-US" sz="2800" dirty="0">
                <a:solidFill>
                  <a:schemeClr val="tx1"/>
                </a:solidFill>
                <a:latin typeface="HGP創英角ｺﾞｼｯｸUB" pitchFamily="50" charset="-128"/>
                <a:ea typeface="HGP創英角ｺﾞｼｯｸUB" pitchFamily="50" charset="-128"/>
              </a:rPr>
              <a:t>みなさまへ</a:t>
            </a:r>
            <a:endParaRPr kumimoji="1" lang="ja-JP" altLang="en-US" sz="2800" dirty="0">
              <a:solidFill>
                <a:schemeClr val="tx1"/>
              </a:solidFill>
              <a:latin typeface="HGP創英角ｺﾞｼｯｸUB" pitchFamily="50" charset="-128"/>
              <a:ea typeface="HGP創英角ｺﾞｼｯｸUB" pitchFamily="50" charset="-128"/>
            </a:endParaRPr>
          </a:p>
        </p:txBody>
      </p:sp>
      <p:cxnSp>
        <p:nvCxnSpPr>
          <p:cNvPr id="7" name="直線コネクタ 6"/>
          <p:cNvCxnSpPr/>
          <p:nvPr/>
        </p:nvCxnSpPr>
        <p:spPr>
          <a:xfrm>
            <a:off x="0" y="1972596"/>
            <a:ext cx="9905999" cy="0"/>
          </a:xfrm>
          <a:prstGeom prst="line">
            <a:avLst/>
          </a:prstGeom>
          <a:ln w="92075" cmpd="dbl">
            <a:solidFill>
              <a:schemeClr val="accent1">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1198" y="4149080"/>
            <a:ext cx="9917197" cy="0"/>
          </a:xfrm>
          <a:prstGeom prst="line">
            <a:avLst/>
          </a:prstGeom>
          <a:ln w="92075" cmpd="dbl">
            <a:solidFill>
              <a:schemeClr val="accent1">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532620" y="5928373"/>
            <a:ext cx="6871222" cy="584775"/>
          </a:xfrm>
          <a:prstGeom prst="rect">
            <a:avLst/>
          </a:prstGeom>
          <a:noFill/>
          <a:ln>
            <a:solidFill>
              <a:schemeClr val="tx1"/>
            </a:solidFill>
            <a:prstDash val="sysDash"/>
          </a:ln>
        </p:spPr>
        <p:txBody>
          <a:bodyPr wrap="square" rtlCol="0">
            <a:spAutoFit/>
          </a:bodyPr>
          <a:lstStyle/>
          <a:p>
            <a:pPr marL="182563" indent="-182563"/>
            <a:r>
              <a:rPr kumimoji="1" lang="en-US" altLang="ja-JP" sz="1600" i="1" u="sng" dirty="0" smtClean="0">
                <a:latin typeface="ＤＨＰ特太ゴシック体" pitchFamily="50" charset="-128"/>
                <a:ea typeface="ＤＨＰ特太ゴシック体" pitchFamily="50" charset="-128"/>
              </a:rPr>
              <a:t>※</a:t>
            </a:r>
            <a:r>
              <a:rPr kumimoji="1" lang="ja-JP" altLang="en-US" sz="1600" i="1" u="sng" dirty="0" smtClean="0">
                <a:latin typeface="ＤＨＰ特太ゴシック体" pitchFamily="50" charset="-128"/>
                <a:ea typeface="ＤＨＰ特太ゴシック体" pitchFamily="50" charset="-128"/>
              </a:rPr>
              <a:t>税制につきましては産業競争力強化法の施行、平成</a:t>
            </a:r>
            <a:r>
              <a:rPr kumimoji="1" lang="en-US" altLang="ja-JP" sz="1600" i="1" u="sng" dirty="0" smtClean="0">
                <a:latin typeface="ＤＨＰ特太ゴシック体" pitchFamily="50" charset="-128"/>
                <a:ea typeface="ＤＨＰ特太ゴシック体" pitchFamily="50" charset="-128"/>
              </a:rPr>
              <a:t>25</a:t>
            </a:r>
            <a:r>
              <a:rPr kumimoji="1" lang="ja-JP" altLang="en-US" sz="1600" i="1" u="sng" dirty="0" smtClean="0">
                <a:latin typeface="ＤＨＰ特太ゴシック体" pitchFamily="50" charset="-128"/>
                <a:ea typeface="ＤＨＰ特太ゴシック体" pitchFamily="50" charset="-128"/>
              </a:rPr>
              <a:t>年度補正予算等につきましては次期常国会にて</a:t>
            </a:r>
            <a:r>
              <a:rPr lang="ja-JP" altLang="en-US" sz="1600" i="1" u="sng" dirty="0" smtClean="0">
                <a:latin typeface="ＤＨＰ特太ゴシック体" pitchFamily="50" charset="-128"/>
                <a:ea typeface="ＤＨＰ特太ゴシック体" pitchFamily="50" charset="-128"/>
              </a:rPr>
              <a:t>審議され、予算の成立が前提になります。</a:t>
            </a:r>
            <a:endParaRPr kumimoji="1" lang="ja-JP" altLang="en-US" sz="1600" i="1" u="sng" dirty="0">
              <a:latin typeface="ＤＨＰ特太ゴシック体" pitchFamily="50" charset="-128"/>
              <a:ea typeface="ＤＨＰ特太ゴシック体" pitchFamily="50" charset="-128"/>
            </a:endParaRPr>
          </a:p>
        </p:txBody>
      </p:sp>
      <p:pic>
        <p:nvPicPr>
          <p:cNvPr id="1026" name="Picture 2" descr="経済産業省">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537065" y="173629"/>
            <a:ext cx="2276475" cy="60007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87277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31"/>
          <p:cNvSpPr/>
          <p:nvPr/>
        </p:nvSpPr>
        <p:spPr>
          <a:xfrm>
            <a:off x="114630" y="625043"/>
            <a:ext cx="9613688" cy="1678798"/>
          </a:xfrm>
          <a:prstGeom prst="roundRect">
            <a:avLst>
              <a:gd name="adj" fmla="val 1034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33" name="正方形/長方形 32"/>
          <p:cNvSpPr/>
          <p:nvPr/>
        </p:nvSpPr>
        <p:spPr>
          <a:xfrm>
            <a:off x="141892" y="653178"/>
            <a:ext cx="7186504" cy="461665"/>
          </a:xfrm>
          <a:prstGeom prst="rect">
            <a:avLst/>
          </a:prstGeom>
        </p:spPr>
        <p:txBody>
          <a:bodyPr wrap="square">
            <a:spAutoFit/>
          </a:bodyPr>
          <a:lstStyle/>
          <a:p>
            <a:pPr marL="900113" indent="-900113">
              <a:tabLst>
                <a:tab pos="0" algn="l"/>
              </a:tabLst>
            </a:pPr>
            <a:r>
              <a:rPr lang="ja-JP" altLang="en-US" sz="2400" dirty="0" smtClean="0">
                <a:latin typeface="HG創英角ﾎﾟｯﾌﾟ体" pitchFamily="49" charset="-128"/>
                <a:ea typeface="HG創英角ﾎﾟｯﾌﾟ体" pitchFamily="49" charset="-128"/>
              </a:rPr>
              <a:t>（１）ジェトロからシニア人材を派遣します。 </a:t>
            </a:r>
            <a:r>
              <a:rPr lang="ja-JP" altLang="en-US" sz="2400" dirty="0">
                <a:latin typeface="HG創英角ﾎﾟｯﾌﾟ体" pitchFamily="49" charset="-128"/>
                <a:ea typeface="HG創英角ﾎﾟｯﾌﾟ体" pitchFamily="49" charset="-128"/>
              </a:rPr>
              <a:t>　</a:t>
            </a:r>
          </a:p>
        </p:txBody>
      </p:sp>
      <p:sp>
        <p:nvSpPr>
          <p:cNvPr id="35" name="正方形/長方形 34"/>
          <p:cNvSpPr/>
          <p:nvPr/>
        </p:nvSpPr>
        <p:spPr>
          <a:xfrm>
            <a:off x="497505" y="1118725"/>
            <a:ext cx="6750750" cy="1200329"/>
          </a:xfrm>
          <a:prstGeom prst="rect">
            <a:avLst/>
          </a:prstGeom>
        </p:spPr>
        <p:txBody>
          <a:bodyPr wrap="square">
            <a:spAutoFit/>
          </a:bodyPr>
          <a:lstStyle/>
          <a:p>
            <a:pPr marL="900113" indent="-900113"/>
            <a:r>
              <a:rPr lang="ja-JP" altLang="en-US" dirty="0">
                <a:solidFill>
                  <a:prstClr val="black"/>
                </a:solidFill>
                <a:latin typeface="HG丸ｺﾞｼｯｸM-PRO" pitchFamily="50" charset="-128"/>
                <a:ea typeface="HG丸ｺﾞｼｯｸM-PRO" pitchFamily="50" charset="-128"/>
              </a:rPr>
              <a:t>・概要</a:t>
            </a:r>
            <a:r>
              <a:rPr lang="ja-JP" altLang="en-US" dirty="0" smtClean="0">
                <a:solidFill>
                  <a:prstClr val="black"/>
                </a:solidFill>
                <a:latin typeface="HG丸ｺﾞｼｯｸM-PRO" pitchFamily="50" charset="-128"/>
                <a:ea typeface="HG丸ｺﾞｼｯｸM-PRO" pitchFamily="50" charset="-128"/>
              </a:rPr>
              <a:t>：新興国への進出に取り組む中堅・中小・小規模事業者に対し、現地でのビジネス経験が豊富な大企業のＯＢ等を専門家として派遣し、現地での拠点設立等までハンズオンで支援します。</a:t>
            </a:r>
            <a:endParaRPr lang="ja-JP" altLang="en-US" dirty="0">
              <a:latin typeface="HG丸ｺﾞｼｯｸM-PRO" pitchFamily="50" charset="-128"/>
              <a:ea typeface="HG丸ｺﾞｼｯｸM-PRO" pitchFamily="50" charset="-128"/>
            </a:endParaRPr>
          </a:p>
        </p:txBody>
      </p:sp>
      <p:sp>
        <p:nvSpPr>
          <p:cNvPr id="40" name="テキスト ボックス 39"/>
          <p:cNvSpPr txBox="1"/>
          <p:nvPr/>
        </p:nvSpPr>
        <p:spPr>
          <a:xfrm>
            <a:off x="497505" y="-967"/>
            <a:ext cx="3775393" cy="523220"/>
          </a:xfrm>
          <a:prstGeom prst="rect">
            <a:avLst/>
          </a:prstGeom>
          <a:noFill/>
        </p:spPr>
        <p:txBody>
          <a:bodyPr wrap="none" rtlCol="0">
            <a:spAutoFit/>
          </a:bodyPr>
          <a:lstStyle/>
          <a:p>
            <a:r>
              <a:rPr lang="ja-JP" altLang="en-US" sz="2800" dirty="0">
                <a:latin typeface="HG創英角ﾎﾟｯﾌﾟ体" pitchFamily="49" charset="-128"/>
                <a:ea typeface="HG創英角ﾎﾟｯﾌﾟ体" pitchFamily="49" charset="-128"/>
              </a:rPr>
              <a:t>４</a:t>
            </a:r>
            <a:r>
              <a:rPr lang="ja-JP" altLang="en-US" sz="2800" dirty="0" smtClean="0">
                <a:latin typeface="HG創英角ﾎﾟｯﾌﾟ体" pitchFamily="49" charset="-128"/>
                <a:ea typeface="HG創英角ﾎﾟｯﾌﾟ体" pitchFamily="49" charset="-128"/>
              </a:rPr>
              <a:t>．</a:t>
            </a:r>
            <a:r>
              <a:rPr lang="ja-JP" altLang="en-US" sz="2800" dirty="0">
                <a:latin typeface="HG創英角ﾎﾟｯﾌﾟ体" pitchFamily="49" charset="-128"/>
                <a:ea typeface="HG創英角ﾎﾟｯﾌﾟ体" pitchFamily="49" charset="-128"/>
              </a:rPr>
              <a:t>海外展開をしたい</a:t>
            </a:r>
          </a:p>
        </p:txBody>
      </p:sp>
      <p:cxnSp>
        <p:nvCxnSpPr>
          <p:cNvPr id="44" name="直線コネクタ 43"/>
          <p:cNvCxnSpPr/>
          <p:nvPr/>
        </p:nvCxnSpPr>
        <p:spPr>
          <a:xfrm>
            <a:off x="497505" y="535623"/>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0" y="535623"/>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31" name="直方体 30"/>
          <p:cNvSpPr/>
          <p:nvPr/>
        </p:nvSpPr>
        <p:spPr>
          <a:xfrm>
            <a:off x="7518285" y="908720"/>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中堅・中小</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小規模事業者</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新興国進出支援</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専門家派遣事業</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36" name="円/楕円 35"/>
          <p:cNvSpPr/>
          <p:nvPr/>
        </p:nvSpPr>
        <p:spPr>
          <a:xfrm>
            <a:off x="9533602" y="6471293"/>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ja-JP" altLang="en-US" dirty="0" smtClean="0">
                <a:solidFill>
                  <a:schemeClr val="tx1"/>
                </a:solidFill>
                <a:latin typeface="HG創英角ﾎﾟｯﾌﾟ体" pitchFamily="49" charset="-128"/>
                <a:ea typeface="HG創英角ﾎﾟｯﾌﾟ体" pitchFamily="49" charset="-128"/>
              </a:rPr>
              <a:t>６</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15" name="角丸四角形 14"/>
          <p:cNvSpPr/>
          <p:nvPr/>
        </p:nvSpPr>
        <p:spPr>
          <a:xfrm>
            <a:off x="103694" y="2473270"/>
            <a:ext cx="9722542" cy="2260876"/>
          </a:xfrm>
          <a:prstGeom prst="roundRect">
            <a:avLst>
              <a:gd name="adj" fmla="val 421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6" name="正方形/長方形 15"/>
          <p:cNvSpPr/>
          <p:nvPr/>
        </p:nvSpPr>
        <p:spPr>
          <a:xfrm>
            <a:off x="1360941" y="2482981"/>
            <a:ext cx="7282469" cy="461665"/>
          </a:xfrm>
          <a:prstGeom prst="rect">
            <a:avLst/>
          </a:prstGeom>
        </p:spPr>
        <p:txBody>
          <a:bodyPr wrap="square">
            <a:spAutoFit/>
          </a:bodyPr>
          <a:lstStyle/>
          <a:p>
            <a:pPr marL="355600" indent="-355600">
              <a:tabLst>
                <a:tab pos="0" algn="l"/>
              </a:tabLst>
            </a:pPr>
            <a:r>
              <a:rPr lang="ja-JP" altLang="en-US" sz="2400" dirty="0" smtClean="0">
                <a:latin typeface="HG創英角ﾎﾟｯﾌﾟ体" pitchFamily="49" charset="-128"/>
                <a:ea typeface="HG創英角ﾎﾟｯﾌﾟ体" pitchFamily="49" charset="-128"/>
              </a:rPr>
              <a:t>（２）海外への販路開拓、移転や撤退を支援します。</a:t>
            </a:r>
            <a:endParaRPr lang="ja-JP" altLang="en-US" sz="2400" dirty="0">
              <a:latin typeface="HG創英角ﾎﾟｯﾌﾟ体" pitchFamily="49" charset="-128"/>
              <a:ea typeface="HG創英角ﾎﾟｯﾌﾟ体" pitchFamily="49" charset="-128"/>
            </a:endParaRPr>
          </a:p>
        </p:txBody>
      </p:sp>
      <p:sp>
        <p:nvSpPr>
          <p:cNvPr id="17" name="正方形/長方形 16"/>
          <p:cNvSpPr/>
          <p:nvPr/>
        </p:nvSpPr>
        <p:spPr>
          <a:xfrm>
            <a:off x="2246726" y="3242224"/>
            <a:ext cx="7701829" cy="1231106"/>
          </a:xfrm>
          <a:prstGeom prst="rect">
            <a:avLst/>
          </a:prstGeom>
        </p:spPr>
        <p:txBody>
          <a:bodyPr wrap="square">
            <a:spAutoFit/>
          </a:bodyPr>
          <a:lstStyle/>
          <a:p>
            <a:pPr marL="900113" indent="-900113"/>
            <a:r>
              <a:rPr lang="ja-JP" altLang="en-US" dirty="0" smtClean="0">
                <a:solidFill>
                  <a:prstClr val="black"/>
                </a:solidFill>
                <a:latin typeface="HG丸ｺﾞｼｯｸM-PRO" pitchFamily="50" charset="-128"/>
                <a:ea typeface="HG丸ｺﾞｼｯｸM-PRO" pitchFamily="50" charset="-128"/>
              </a:rPr>
              <a:t>・</a:t>
            </a:r>
            <a:r>
              <a:rPr lang="ja-JP" altLang="en-US" dirty="0">
                <a:solidFill>
                  <a:prstClr val="black"/>
                </a:solidFill>
                <a:latin typeface="HG丸ｺﾞｼｯｸM-PRO" pitchFamily="50" charset="-128"/>
                <a:ea typeface="HG丸ｺﾞｼｯｸM-PRO" pitchFamily="50" charset="-128"/>
              </a:rPr>
              <a:t>概要：海外販路や技術等を有する外国企業とのマッチングや</a:t>
            </a:r>
            <a:r>
              <a:rPr lang="en-US" altLang="ja-JP" dirty="0">
                <a:solidFill>
                  <a:prstClr val="black"/>
                </a:solidFill>
                <a:latin typeface="HG丸ｺﾞｼｯｸM-PRO" pitchFamily="50" charset="-128"/>
                <a:ea typeface="HG丸ｺﾞｼｯｸM-PRO" pitchFamily="50" charset="-128"/>
              </a:rPr>
              <a:t>ASEAN</a:t>
            </a:r>
            <a:r>
              <a:rPr lang="ja-JP" altLang="en-US" dirty="0">
                <a:solidFill>
                  <a:prstClr val="black"/>
                </a:solidFill>
                <a:latin typeface="HG丸ｺﾞｼｯｸM-PRO" pitchFamily="50" charset="-128"/>
                <a:ea typeface="HG丸ｺﾞｼｯｸM-PRO" pitchFamily="50" charset="-128"/>
              </a:rPr>
              <a:t>等での展示会・商談会の開催を通じ、海外販路開拓を支援するとともに、中小企業海外展開現地支援プラットフォームにより海外での法務・労務等の課題解決や移転・撤退等を支援します。</a:t>
            </a:r>
          </a:p>
        </p:txBody>
      </p:sp>
      <p:sp>
        <p:nvSpPr>
          <p:cNvPr id="18" name="直方体 17"/>
          <p:cNvSpPr/>
          <p:nvPr/>
        </p:nvSpPr>
        <p:spPr>
          <a:xfrm>
            <a:off x="272480" y="3313882"/>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中小企業・</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小規模事業者</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海外展開支援事業</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19" name="テキスト ボックス 18"/>
          <p:cNvSpPr txBox="1"/>
          <p:nvPr/>
        </p:nvSpPr>
        <p:spPr>
          <a:xfrm>
            <a:off x="1929474" y="6345033"/>
            <a:ext cx="4238661" cy="369332"/>
          </a:xfrm>
          <a:prstGeom prst="rect">
            <a:avLst/>
          </a:prstGeom>
          <a:noFill/>
        </p:spPr>
        <p:txBody>
          <a:bodyPr wrap="none" rtlCol="0">
            <a:spAutoFit/>
          </a:bodyPr>
          <a:lstStyle/>
          <a:p>
            <a:r>
              <a:rPr lang="en-US" altLang="ja-JP" dirty="0">
                <a:solidFill>
                  <a:srgbClr val="0070C0"/>
                </a:solidFill>
                <a:latin typeface="HGSｺﾞｼｯｸE" pitchFamily="50" charset="-128"/>
                <a:ea typeface="HGSｺﾞｼｯｸE" pitchFamily="50" charset="-128"/>
              </a:rPr>
              <a:t>http://www.jetro.go.jp/services/expert/</a:t>
            </a:r>
            <a:endParaRPr lang="ja-JP" altLang="en-US" dirty="0">
              <a:solidFill>
                <a:srgbClr val="0070C0"/>
              </a:solidFill>
              <a:latin typeface="HGSｺﾞｼｯｸE" pitchFamily="50" charset="-128"/>
              <a:ea typeface="HGSｺﾞｼｯｸE" pitchFamily="50" charset="-128"/>
            </a:endParaRPr>
          </a:p>
        </p:txBody>
      </p:sp>
      <p:pic>
        <p:nvPicPr>
          <p:cNvPr id="2" name="Picture 2" descr="【新興国進出を目指す中小企業の社長】【豊富な海外経験のあるジェトロの専門家】"/>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19076" y="5056260"/>
            <a:ext cx="3054404" cy="1658105"/>
          </a:xfrm>
          <a:prstGeom prst="rect">
            <a:avLst/>
          </a:prstGeom>
          <a:noFill/>
          <a:extLst>
            <a:ext uri="{909E8E84-426E-40DD-AFC4-6F175D3DCCD1}">
              <a14:hiddenFill xmlns:a14="http://schemas.microsoft.com/office/drawing/2010/main" xmlns="">
                <a:solidFill>
                  <a:srgbClr val="FFFFFF"/>
                </a:solidFill>
              </a14:hiddenFill>
            </a:ext>
          </a:extLst>
        </p:spPr>
      </p:pic>
      <p:pic>
        <p:nvPicPr>
          <p:cNvPr id="2052" name="Picture 4" descr="ジェトロからのご提案。これが「新興国進出」成功のカギ （経営者）×（経験者）"/>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628608" y="5364215"/>
            <a:ext cx="3584532" cy="85509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71826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497505" y="18207"/>
            <a:ext cx="3775393" cy="523220"/>
          </a:xfrm>
          <a:prstGeom prst="rect">
            <a:avLst/>
          </a:prstGeom>
          <a:noFill/>
        </p:spPr>
        <p:txBody>
          <a:bodyPr wrap="none" rtlCol="0">
            <a:spAutoFit/>
          </a:bodyPr>
          <a:lstStyle/>
          <a:p>
            <a:r>
              <a:rPr lang="ja-JP" altLang="en-US" sz="2800" dirty="0" smtClean="0">
                <a:latin typeface="HG創英角ﾎﾟｯﾌﾟ体" pitchFamily="49" charset="-128"/>
                <a:ea typeface="HG創英角ﾎﾟｯﾌﾟ体" pitchFamily="49" charset="-128"/>
              </a:rPr>
              <a:t>５．事業を再生したい</a:t>
            </a:r>
            <a:endParaRPr lang="ja-JP" altLang="en-US" sz="2800" dirty="0">
              <a:latin typeface="HG創英角ﾎﾟｯﾌﾟ体" pitchFamily="49" charset="-128"/>
              <a:ea typeface="HG創英角ﾎﾟｯﾌﾟ体" pitchFamily="49" charset="-128"/>
            </a:endParaRPr>
          </a:p>
        </p:txBody>
      </p:sp>
      <p:cxnSp>
        <p:nvCxnSpPr>
          <p:cNvPr id="15" name="直線コネクタ 14"/>
          <p:cNvCxnSpPr/>
          <p:nvPr/>
        </p:nvCxnSpPr>
        <p:spPr>
          <a:xfrm>
            <a:off x="497505" y="554797"/>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0" y="554797"/>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17485" y="6354739"/>
            <a:ext cx="9136015" cy="369332"/>
          </a:xfrm>
          <a:prstGeom prst="rect">
            <a:avLst/>
          </a:prstGeom>
          <a:noFill/>
        </p:spPr>
        <p:txBody>
          <a:bodyPr wrap="square" rtlCol="0">
            <a:spAutoFit/>
          </a:bodyPr>
          <a:lstStyle/>
          <a:p>
            <a:endParaRPr kumimoji="1" lang="ja-JP" altLang="en-US" dirty="0"/>
          </a:p>
        </p:txBody>
      </p:sp>
      <p:sp>
        <p:nvSpPr>
          <p:cNvPr id="22" name="角丸四角形 21"/>
          <p:cNvSpPr/>
          <p:nvPr/>
        </p:nvSpPr>
        <p:spPr>
          <a:xfrm>
            <a:off x="103694" y="683695"/>
            <a:ext cx="9722542" cy="1914654"/>
          </a:xfrm>
          <a:prstGeom prst="roundRect">
            <a:avLst>
              <a:gd name="adj" fmla="val 421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4" name="正方形/長方形 23"/>
          <p:cNvSpPr/>
          <p:nvPr/>
        </p:nvSpPr>
        <p:spPr>
          <a:xfrm>
            <a:off x="110456" y="888159"/>
            <a:ext cx="7902884" cy="461665"/>
          </a:xfrm>
          <a:prstGeom prst="rect">
            <a:avLst/>
          </a:prstGeom>
        </p:spPr>
        <p:txBody>
          <a:bodyPr wrap="square">
            <a:spAutoFit/>
          </a:bodyPr>
          <a:lstStyle/>
          <a:p>
            <a:pPr marL="987425" indent="-987425">
              <a:tabLst>
                <a:tab pos="0" algn="l"/>
              </a:tabLst>
            </a:pPr>
            <a:r>
              <a:rPr lang="ja-JP" altLang="en-US" sz="2400" dirty="0">
                <a:latin typeface="HG創英角ﾎﾟｯﾌﾟ体" pitchFamily="49" charset="-128"/>
                <a:ea typeface="HG創英角ﾎﾟｯﾌﾟ体" pitchFamily="49" charset="-128"/>
              </a:rPr>
              <a:t>（１）事業者における経営改善計画の</a:t>
            </a:r>
            <a:r>
              <a:rPr lang="ja-JP" altLang="en-US" sz="2400" dirty="0" smtClean="0">
                <a:latin typeface="HG創英角ﾎﾟｯﾌﾟ体" pitchFamily="49" charset="-128"/>
                <a:ea typeface="HG創英角ﾎﾟｯﾌﾟ体" pitchFamily="49" charset="-128"/>
              </a:rPr>
              <a:t>策定を支援します。</a:t>
            </a:r>
            <a:endParaRPr lang="ja-JP" altLang="en-US" sz="2400" dirty="0">
              <a:latin typeface="HG創英角ﾎﾟｯﾌﾟ体" pitchFamily="49" charset="-128"/>
              <a:ea typeface="HG創英角ﾎﾟｯﾌﾟ体" pitchFamily="49" charset="-128"/>
            </a:endParaRPr>
          </a:p>
        </p:txBody>
      </p:sp>
      <p:sp>
        <p:nvSpPr>
          <p:cNvPr id="25" name="正方形/長方形 24"/>
          <p:cNvSpPr/>
          <p:nvPr/>
        </p:nvSpPr>
        <p:spPr>
          <a:xfrm>
            <a:off x="121673" y="1423573"/>
            <a:ext cx="7666641" cy="923330"/>
          </a:xfrm>
          <a:prstGeom prst="rect">
            <a:avLst/>
          </a:prstGeom>
        </p:spPr>
        <p:txBody>
          <a:bodyPr wrap="square">
            <a:spAutoFit/>
          </a:bodyPr>
          <a:lstStyle/>
          <a:p>
            <a:pPr marL="987425" indent="-987425"/>
            <a:r>
              <a:rPr lang="ja-JP" altLang="en-US" dirty="0">
                <a:latin typeface="HG丸ｺﾞｼｯｸM-PRO" pitchFamily="50" charset="-128"/>
                <a:ea typeface="HG丸ｺﾞｼｯｸM-PRO" pitchFamily="50" charset="-128"/>
              </a:rPr>
              <a:t> ・概要：経営力強化支援法に基づく認定支援機関が中小企業・小規模事業者による経営改善計画の策定を支援する事業を引き続き実施し、事業者の経営改善を促進します。</a:t>
            </a:r>
          </a:p>
        </p:txBody>
      </p:sp>
      <p:sp>
        <p:nvSpPr>
          <p:cNvPr id="27" name="直方体 26"/>
          <p:cNvSpPr/>
          <p:nvPr/>
        </p:nvSpPr>
        <p:spPr>
          <a:xfrm>
            <a:off x="7838314" y="1194603"/>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300" dirty="0">
                <a:solidFill>
                  <a:schemeClr val="tx1"/>
                </a:solidFill>
                <a:latin typeface="ＤＨＰ特太ゴシック体" pitchFamily="50" charset="-128"/>
                <a:ea typeface="ＤＨＰ特太ゴシック体" pitchFamily="50" charset="-128"/>
              </a:rPr>
              <a:t>認定支援機関に</a:t>
            </a:r>
          </a:p>
          <a:p>
            <a:pPr algn="ctr"/>
            <a:r>
              <a:rPr lang="ja-JP" altLang="en-US" sz="1300" dirty="0">
                <a:solidFill>
                  <a:schemeClr val="tx1"/>
                </a:solidFill>
                <a:latin typeface="ＤＨＰ特太ゴシック体" pitchFamily="50" charset="-128"/>
                <a:ea typeface="ＤＨＰ特太ゴシック体" pitchFamily="50" charset="-128"/>
              </a:rPr>
              <a:t>よる経営改善計画</a:t>
            </a:r>
          </a:p>
          <a:p>
            <a:pPr algn="ctr"/>
            <a:r>
              <a:rPr lang="ja-JP" altLang="en-US" sz="1300" dirty="0">
                <a:solidFill>
                  <a:schemeClr val="tx1"/>
                </a:solidFill>
                <a:latin typeface="ＤＨＰ特太ゴシック体" pitchFamily="50" charset="-128"/>
                <a:ea typeface="ＤＨＰ特太ゴシック体" pitchFamily="50" charset="-128"/>
              </a:rPr>
              <a:t>策定支援</a:t>
            </a:r>
          </a:p>
        </p:txBody>
      </p:sp>
      <p:sp>
        <p:nvSpPr>
          <p:cNvPr id="28" name="角丸四角形 27"/>
          <p:cNvSpPr/>
          <p:nvPr/>
        </p:nvSpPr>
        <p:spPr>
          <a:xfrm>
            <a:off x="90998" y="3351141"/>
            <a:ext cx="9722542" cy="2508129"/>
          </a:xfrm>
          <a:prstGeom prst="roundRect">
            <a:avLst>
              <a:gd name="adj" fmla="val 421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9" name="正方形/長方形 28"/>
          <p:cNvSpPr/>
          <p:nvPr/>
        </p:nvSpPr>
        <p:spPr>
          <a:xfrm>
            <a:off x="2059984" y="3699030"/>
            <a:ext cx="7684619" cy="830997"/>
          </a:xfrm>
          <a:prstGeom prst="rect">
            <a:avLst/>
          </a:prstGeom>
        </p:spPr>
        <p:txBody>
          <a:bodyPr wrap="square">
            <a:spAutoFit/>
          </a:bodyPr>
          <a:lstStyle/>
          <a:p>
            <a:pPr marL="900113" indent="-900113">
              <a:tabLst>
                <a:tab pos="0" algn="l"/>
              </a:tabLst>
            </a:pPr>
            <a:r>
              <a:rPr lang="ja-JP" altLang="en-US" sz="2400" dirty="0">
                <a:latin typeface="HG創英角ﾎﾟｯﾌﾟ体" pitchFamily="49" charset="-128"/>
                <a:ea typeface="HG創英角ﾎﾟｯﾌﾟ体" pitchFamily="49" charset="-128"/>
              </a:rPr>
              <a:t>（２）中小企業再生支援全国</a:t>
            </a:r>
            <a:r>
              <a:rPr lang="ja-JP" altLang="en-US" sz="2400" dirty="0" smtClean="0">
                <a:latin typeface="HG創英角ﾎﾟｯﾌﾟ体" pitchFamily="49" charset="-128"/>
                <a:ea typeface="HG創英角ﾎﾟｯﾌﾟ体" pitchFamily="49" charset="-128"/>
              </a:rPr>
              <a:t>本部の</a:t>
            </a:r>
            <a:r>
              <a:rPr lang="ja-JP" altLang="en-US" sz="2400" dirty="0">
                <a:latin typeface="HG創英角ﾎﾟｯﾌﾟ体" pitchFamily="49" charset="-128"/>
                <a:ea typeface="HG創英角ﾎﾟｯﾌﾟ体" pitchFamily="49" charset="-128"/>
              </a:rPr>
              <a:t>機能拡充等を</a:t>
            </a:r>
            <a:r>
              <a:rPr lang="ja-JP" altLang="en-US" sz="2400" dirty="0" smtClean="0">
                <a:latin typeface="HG創英角ﾎﾟｯﾌﾟ体" pitchFamily="49" charset="-128"/>
                <a:ea typeface="HG創英角ﾎﾟｯﾌﾟ体" pitchFamily="49" charset="-128"/>
              </a:rPr>
              <a:t>行い、</a:t>
            </a:r>
            <a:r>
              <a:rPr lang="ja-JP" altLang="en-US" sz="2400" dirty="0">
                <a:latin typeface="HG創英角ﾎﾟｯﾌﾟ体" pitchFamily="49" charset="-128"/>
                <a:ea typeface="HG創英角ﾎﾟｯﾌﾟ体" pitchFamily="49" charset="-128"/>
              </a:rPr>
              <a:t>事業者の経営改善・事業再生を支援します。</a:t>
            </a:r>
          </a:p>
        </p:txBody>
      </p:sp>
      <p:sp>
        <p:nvSpPr>
          <p:cNvPr id="30" name="直方体 29"/>
          <p:cNvSpPr/>
          <p:nvPr/>
        </p:nvSpPr>
        <p:spPr>
          <a:xfrm>
            <a:off x="484809" y="4123972"/>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中小企業</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再生支援協議会</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の機能強化</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31" name="正方形/長方形 30"/>
          <p:cNvSpPr/>
          <p:nvPr/>
        </p:nvSpPr>
        <p:spPr>
          <a:xfrm>
            <a:off x="2134203" y="4627874"/>
            <a:ext cx="7666641" cy="923330"/>
          </a:xfrm>
          <a:prstGeom prst="rect">
            <a:avLst/>
          </a:prstGeom>
        </p:spPr>
        <p:txBody>
          <a:bodyPr wrap="square">
            <a:spAutoFit/>
          </a:bodyPr>
          <a:lstStyle/>
          <a:p>
            <a:pPr marL="987425" indent="-987425"/>
            <a:r>
              <a:rPr lang="ja-JP" altLang="en-US" dirty="0">
                <a:latin typeface="HG丸ｺﾞｼｯｸM-PRO" pitchFamily="50" charset="-128"/>
                <a:ea typeface="HG丸ｺﾞｼｯｸM-PRO" pitchFamily="50" charset="-128"/>
              </a:rPr>
              <a:t> ・概要：産業競争力強化法に基づき、全国の中小企業再生支援協議会における再生支援業務の評価や、「全国本部」自らによる再生計画策定の支援等を行えるようにします。</a:t>
            </a:r>
          </a:p>
        </p:txBody>
      </p:sp>
      <p:sp>
        <p:nvSpPr>
          <p:cNvPr id="32" name="円/楕円 31"/>
          <p:cNvSpPr/>
          <p:nvPr/>
        </p:nvSpPr>
        <p:spPr>
          <a:xfrm>
            <a:off x="9533602" y="6471293"/>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ja-JP" altLang="en-US" dirty="0">
                <a:solidFill>
                  <a:schemeClr val="tx1"/>
                </a:solidFill>
                <a:latin typeface="HG創英角ﾎﾟｯﾌﾟ体" pitchFamily="49" charset="-128"/>
                <a:ea typeface="HG創英角ﾎﾟｯﾌﾟ体" pitchFamily="49" charset="-128"/>
              </a:rPr>
              <a:t>７</a:t>
            </a:r>
            <a:endParaRPr kumimoji="1" lang="ja-JP" altLang="en-US" dirty="0">
              <a:solidFill>
                <a:schemeClr val="tx1"/>
              </a:solidFill>
              <a:latin typeface="HG創英角ﾎﾟｯﾌﾟ体" pitchFamily="49" charset="-128"/>
              <a:ea typeface="HG創英角ﾎﾟｯﾌﾟ体" pitchFamily="49" charset="-128"/>
            </a:endParaRPr>
          </a:p>
        </p:txBody>
      </p:sp>
    </p:spTree>
    <p:extLst>
      <p:ext uri="{BB962C8B-B14F-4D97-AF65-F5344CB8AC3E}">
        <p14:creationId xmlns:p14="http://schemas.microsoft.com/office/powerpoint/2010/main" xmlns="" val="3311784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317485" y="6354739"/>
            <a:ext cx="9136015" cy="369332"/>
          </a:xfrm>
          <a:prstGeom prst="rect">
            <a:avLst/>
          </a:prstGeom>
          <a:noFill/>
        </p:spPr>
        <p:txBody>
          <a:bodyPr wrap="square" rtlCol="0">
            <a:spAutoFit/>
          </a:bodyPr>
          <a:lstStyle/>
          <a:p>
            <a:endParaRPr kumimoji="1" lang="ja-JP" altLang="en-US" dirty="0"/>
          </a:p>
        </p:txBody>
      </p:sp>
      <p:sp>
        <p:nvSpPr>
          <p:cNvPr id="29" name="テキスト ボックス 28"/>
          <p:cNvSpPr txBox="1"/>
          <p:nvPr/>
        </p:nvSpPr>
        <p:spPr>
          <a:xfrm>
            <a:off x="544960" y="-4173"/>
            <a:ext cx="5211683" cy="523220"/>
          </a:xfrm>
          <a:prstGeom prst="rect">
            <a:avLst/>
          </a:prstGeom>
          <a:noFill/>
        </p:spPr>
        <p:txBody>
          <a:bodyPr wrap="none" rtlCol="0">
            <a:spAutoFit/>
          </a:bodyPr>
          <a:lstStyle/>
          <a:p>
            <a:r>
              <a:rPr lang="ja-JP" altLang="en-US" sz="2800" dirty="0">
                <a:latin typeface="HG創英角ﾎﾟｯﾌﾟ体" pitchFamily="49" charset="-128"/>
                <a:ea typeface="HG創英角ﾎﾟｯﾌﾟ体" pitchFamily="49" charset="-128"/>
              </a:rPr>
              <a:t>６</a:t>
            </a:r>
            <a:r>
              <a:rPr lang="ja-JP" altLang="en-US" sz="2800" dirty="0" smtClean="0">
                <a:latin typeface="HG創英角ﾎﾟｯﾌﾟ体" pitchFamily="49" charset="-128"/>
                <a:ea typeface="HG創英角ﾎﾟｯﾌﾟ体" pitchFamily="49" charset="-128"/>
              </a:rPr>
              <a:t>．</a:t>
            </a:r>
            <a:r>
              <a:rPr lang="ja-JP" altLang="en-US" sz="2800" dirty="0">
                <a:latin typeface="HG創英角ﾎﾟｯﾌﾟ体" pitchFamily="49" charset="-128"/>
                <a:ea typeface="HG創英角ﾎﾟｯﾌﾟ体" pitchFamily="49" charset="-128"/>
              </a:rPr>
              <a:t>資金繰りの支援を受けたい</a:t>
            </a:r>
          </a:p>
        </p:txBody>
      </p:sp>
      <p:cxnSp>
        <p:nvCxnSpPr>
          <p:cNvPr id="30" name="直線コネクタ 29"/>
          <p:cNvCxnSpPr/>
          <p:nvPr/>
        </p:nvCxnSpPr>
        <p:spPr>
          <a:xfrm>
            <a:off x="486904" y="548680"/>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0601" y="548680"/>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317485" y="6354739"/>
            <a:ext cx="9136015" cy="369332"/>
          </a:xfrm>
          <a:prstGeom prst="rect">
            <a:avLst/>
          </a:prstGeom>
          <a:noFill/>
        </p:spPr>
        <p:txBody>
          <a:bodyPr wrap="square" rtlCol="0">
            <a:spAutoFit/>
          </a:bodyPr>
          <a:lstStyle/>
          <a:p>
            <a:endParaRPr kumimoji="1" lang="ja-JP" altLang="en-US" dirty="0"/>
          </a:p>
        </p:txBody>
      </p:sp>
      <p:sp>
        <p:nvSpPr>
          <p:cNvPr id="16" name="角丸四角形 15"/>
          <p:cNvSpPr/>
          <p:nvPr/>
        </p:nvSpPr>
        <p:spPr>
          <a:xfrm>
            <a:off x="102545" y="737700"/>
            <a:ext cx="9722542" cy="5986371"/>
          </a:xfrm>
          <a:prstGeom prst="roundRect">
            <a:avLst>
              <a:gd name="adj" fmla="val 421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7" name="正方形/長方形 16"/>
          <p:cNvSpPr/>
          <p:nvPr/>
        </p:nvSpPr>
        <p:spPr>
          <a:xfrm>
            <a:off x="2450" y="773705"/>
            <a:ext cx="9510826" cy="1569660"/>
          </a:xfrm>
          <a:prstGeom prst="rect">
            <a:avLst/>
          </a:prstGeom>
        </p:spPr>
        <p:txBody>
          <a:bodyPr wrap="square">
            <a:spAutoFit/>
          </a:bodyPr>
          <a:lstStyle/>
          <a:p>
            <a:pPr marL="900113" indent="-900113">
              <a:tabLst>
                <a:tab pos="0" algn="l"/>
              </a:tabLst>
            </a:pPr>
            <a:r>
              <a:rPr lang="ja-JP" altLang="en-US" sz="2400" dirty="0">
                <a:latin typeface="HG創英角ﾎﾟｯﾌﾟ体" pitchFamily="49" charset="-128"/>
                <a:ea typeface="HG創英角ﾎﾟｯﾌﾟ体" pitchFamily="49" charset="-128"/>
              </a:rPr>
              <a:t>（１</a:t>
            </a:r>
            <a:r>
              <a:rPr lang="ja-JP" altLang="en-US" sz="2400" dirty="0" smtClean="0">
                <a:latin typeface="HG創英角ﾎﾟｯﾌﾟ体" pitchFamily="49" charset="-128"/>
                <a:ea typeface="HG創英角ﾎﾟｯﾌﾟ体" pitchFamily="49" charset="-128"/>
              </a:rPr>
              <a:t>）日本</a:t>
            </a:r>
            <a:r>
              <a:rPr lang="ja-JP" altLang="en-US" sz="2400" dirty="0">
                <a:latin typeface="HG創英角ﾎﾟｯﾌﾟ体" pitchFamily="49" charset="-128"/>
                <a:ea typeface="HG創英角ﾎﾟｯﾌﾟ体" pitchFamily="49" charset="-128"/>
              </a:rPr>
              <a:t>政策金融公庫・商工中金が、原材料・エネルギーコスト高の影響や消費税率引上げに万全を期すため、引き続きセーフティネット貸付を推進するとともに、民間金融機関から融資を断られた事業者向けの新たな融資制度を始めます</a:t>
            </a:r>
            <a:r>
              <a:rPr lang="ja-JP" altLang="en-US" sz="2400" dirty="0" smtClean="0">
                <a:latin typeface="HG創英角ﾎﾟｯﾌﾟ体" pitchFamily="49" charset="-128"/>
                <a:ea typeface="HG創英角ﾎﾟｯﾌﾟ体" pitchFamily="49" charset="-128"/>
              </a:rPr>
              <a:t>。</a:t>
            </a:r>
            <a:endParaRPr lang="en-US" altLang="ja-JP" sz="2400" baseline="30000" dirty="0">
              <a:latin typeface="HG創英角ﾎﾟｯﾌﾟ体" pitchFamily="49" charset="-128"/>
              <a:ea typeface="HG創英角ﾎﾟｯﾌﾟ体" pitchFamily="49" charset="-128"/>
            </a:endParaRPr>
          </a:p>
        </p:txBody>
      </p:sp>
      <p:sp>
        <p:nvSpPr>
          <p:cNvPr id="18" name="正方形/長方形 17"/>
          <p:cNvSpPr/>
          <p:nvPr/>
        </p:nvSpPr>
        <p:spPr>
          <a:xfrm>
            <a:off x="-42555" y="2798930"/>
            <a:ext cx="8067442" cy="830997"/>
          </a:xfrm>
          <a:prstGeom prst="rect">
            <a:avLst/>
          </a:prstGeom>
        </p:spPr>
        <p:txBody>
          <a:bodyPr wrap="square">
            <a:spAutoFit/>
          </a:bodyPr>
          <a:lstStyle/>
          <a:p>
            <a:pPr marL="900113" indent="-900113">
              <a:tabLst>
                <a:tab pos="0" algn="l"/>
              </a:tabLst>
            </a:pPr>
            <a:r>
              <a:rPr lang="ja-JP" altLang="en-US" sz="2400" dirty="0" smtClean="0">
                <a:latin typeface="HG創英角ﾎﾟｯﾌﾟ体" pitchFamily="49" charset="-128"/>
                <a:ea typeface="HG創英角ﾎﾟｯﾌﾟ体" pitchFamily="49" charset="-128"/>
              </a:rPr>
              <a:t>（２）信用</a:t>
            </a:r>
            <a:r>
              <a:rPr lang="ja-JP" altLang="en-US" sz="2400" dirty="0">
                <a:latin typeface="HG創英角ﾎﾟｯﾌﾟ体" pitchFamily="49" charset="-128"/>
                <a:ea typeface="HG創英角ﾎﾟｯﾌﾟ体" pitchFamily="49" charset="-128"/>
              </a:rPr>
              <a:t>保証協会が、複数の債務を一本にまとめ、月々の返済負担を軽減</a:t>
            </a:r>
            <a:r>
              <a:rPr lang="ja-JP" altLang="en-US" sz="2400" dirty="0" smtClean="0">
                <a:latin typeface="HG創英角ﾎﾟｯﾌﾟ体" pitchFamily="49" charset="-128"/>
                <a:ea typeface="HG創英角ﾎﾟｯﾌﾟ体" pitchFamily="49" charset="-128"/>
              </a:rPr>
              <a:t>する借換</a:t>
            </a:r>
            <a:r>
              <a:rPr lang="ja-JP" altLang="en-US" sz="2400" dirty="0">
                <a:latin typeface="HG創英角ﾎﾟｯﾌﾟ体" pitchFamily="49" charset="-128"/>
                <a:ea typeface="HG創英角ﾎﾟｯﾌﾟ体" pitchFamily="49" charset="-128"/>
              </a:rPr>
              <a:t>保証</a:t>
            </a:r>
            <a:r>
              <a:rPr lang="en-US" altLang="ja-JP" sz="2400" baseline="30000" dirty="0" smtClean="0">
                <a:latin typeface="HG創英角ﾎﾟｯﾌﾟ体" pitchFamily="49" charset="-128"/>
                <a:ea typeface="HG創英角ﾎﾟｯﾌﾟ体" pitchFamily="49" charset="-128"/>
              </a:rPr>
              <a:t>※</a:t>
            </a:r>
            <a:r>
              <a:rPr lang="ja-JP" altLang="en-US" sz="2400" dirty="0" smtClean="0">
                <a:latin typeface="HG創英角ﾎﾟｯﾌﾟ体" pitchFamily="49" charset="-128"/>
                <a:ea typeface="HG創英角ﾎﾟｯﾌﾟ体" pitchFamily="49" charset="-128"/>
              </a:rPr>
              <a:t>を</a:t>
            </a:r>
            <a:r>
              <a:rPr lang="ja-JP" altLang="en-US" sz="2400" dirty="0">
                <a:latin typeface="HG創英角ﾎﾟｯﾌﾟ体" pitchFamily="49" charset="-128"/>
                <a:ea typeface="HG創英角ﾎﾟｯﾌﾟ体" pitchFamily="49" charset="-128"/>
              </a:rPr>
              <a:t>推進します。</a:t>
            </a:r>
          </a:p>
        </p:txBody>
      </p:sp>
      <p:sp>
        <p:nvSpPr>
          <p:cNvPr id="19" name="正方形/長方形 18"/>
          <p:cNvSpPr/>
          <p:nvPr/>
        </p:nvSpPr>
        <p:spPr>
          <a:xfrm>
            <a:off x="947555" y="2301100"/>
            <a:ext cx="7352547" cy="553998"/>
          </a:xfrm>
          <a:prstGeom prst="rect">
            <a:avLst/>
          </a:prstGeom>
        </p:spPr>
        <p:txBody>
          <a:bodyPr wrap="square">
            <a:spAutoFit/>
          </a:bodyPr>
          <a:lstStyle/>
          <a:p>
            <a:pPr lvl="1" indent="-252000">
              <a:lnSpc>
                <a:spcPts val="1800"/>
              </a:lnSpc>
              <a:spcBef>
                <a:spcPts val="600"/>
              </a:spcBef>
            </a:pPr>
            <a:r>
              <a:rPr lang="en-US" altLang="ja-JP" sz="1400" dirty="0" smtClean="0">
                <a:latin typeface="AR P丸ゴシック体M" pitchFamily="50" charset="-128"/>
                <a:ea typeface="AR P丸ゴシック体M" pitchFamily="50" charset="-128"/>
              </a:rPr>
              <a:t>※ </a:t>
            </a:r>
            <a:r>
              <a:rPr lang="ja-JP" altLang="en-US" sz="1400" dirty="0">
                <a:latin typeface="AR P丸ゴシック体M" pitchFamily="50" charset="-128"/>
                <a:ea typeface="AR P丸ゴシック体M" pitchFamily="50" charset="-128"/>
              </a:rPr>
              <a:t>経営支援型の</a:t>
            </a:r>
            <a:r>
              <a:rPr lang="ja-JP" altLang="en-US" sz="1400" dirty="0" smtClean="0">
                <a:latin typeface="AR P丸ゴシック体M" pitchFamily="50" charset="-128"/>
                <a:ea typeface="AR P丸ゴシック体M" pitchFamily="50" charset="-128"/>
              </a:rPr>
              <a:t>金融</a:t>
            </a:r>
            <a:r>
              <a:rPr lang="ja-JP" altLang="en-US" sz="1400" dirty="0">
                <a:latin typeface="AR P丸ゴシック体M" pitchFamily="50" charset="-128"/>
                <a:ea typeface="AR P丸ゴシック体M" pitchFamily="50" charset="-128"/>
              </a:rPr>
              <a:t>環境</a:t>
            </a:r>
            <a:r>
              <a:rPr lang="ja-JP" altLang="en-US" sz="1400" dirty="0" smtClean="0">
                <a:latin typeface="AR P丸ゴシック体M" pitchFamily="50" charset="-128"/>
                <a:ea typeface="AR P丸ゴシック体M" pitchFamily="50" charset="-128"/>
              </a:rPr>
              <a:t>変化対応</a:t>
            </a:r>
            <a:r>
              <a:rPr lang="ja-JP" altLang="en-US" sz="1400" dirty="0">
                <a:latin typeface="AR P丸ゴシック体M" pitchFamily="50" charset="-128"/>
                <a:ea typeface="AR P丸ゴシック体M" pitchFamily="50" charset="-128"/>
              </a:rPr>
              <a:t>資金</a:t>
            </a:r>
            <a:r>
              <a:rPr lang="ja-JP" altLang="en-US" sz="1400" dirty="0" smtClean="0">
                <a:latin typeface="AR P丸ゴシック体M" pitchFamily="50" charset="-128"/>
                <a:ea typeface="AR P丸ゴシック体M" pitchFamily="50" charset="-128"/>
              </a:rPr>
              <a:t>：</a:t>
            </a:r>
            <a:r>
              <a:rPr lang="ja-JP" altLang="en-US" sz="1400" dirty="0">
                <a:latin typeface="AR P丸ゴシック体M" pitchFamily="50" charset="-128"/>
                <a:ea typeface="AR P丸ゴシック体M" pitchFamily="50" charset="-128"/>
              </a:rPr>
              <a:t>日本公庫等の定期的な経営指導を受ける場合</a:t>
            </a:r>
            <a:endParaRPr lang="en-US" altLang="ja-JP" sz="1400" dirty="0">
              <a:latin typeface="AR P丸ゴシック体M" pitchFamily="50" charset="-128"/>
              <a:ea typeface="AR P丸ゴシック体M" pitchFamily="50" charset="-128"/>
            </a:endParaRPr>
          </a:p>
          <a:p>
            <a:pPr lvl="1" indent="-252000">
              <a:lnSpc>
                <a:spcPts val="1800"/>
              </a:lnSpc>
            </a:pPr>
            <a:r>
              <a:rPr lang="ja-JP" altLang="en-US" sz="1400" dirty="0">
                <a:latin typeface="AR P丸ゴシック体M" pitchFamily="50" charset="-128"/>
                <a:ea typeface="AR P丸ゴシック体M" pitchFamily="50" charset="-128"/>
              </a:rPr>
              <a:t>　　や、雇用の維持拡大を行う場合に金利を最大</a:t>
            </a:r>
            <a:r>
              <a:rPr lang="en-US" altLang="ja-JP" sz="1400" dirty="0">
                <a:latin typeface="AR P丸ゴシック体M" pitchFamily="50" charset="-128"/>
                <a:ea typeface="AR P丸ゴシック体M" pitchFamily="50" charset="-128"/>
              </a:rPr>
              <a:t>0.5</a:t>
            </a:r>
            <a:r>
              <a:rPr lang="ja-JP" altLang="en-US" sz="1400" dirty="0">
                <a:latin typeface="AR P丸ゴシック体M" pitchFamily="50" charset="-128"/>
                <a:ea typeface="AR P丸ゴシック体M" pitchFamily="50" charset="-128"/>
              </a:rPr>
              <a:t>％引き下げます。</a:t>
            </a:r>
            <a:endParaRPr lang="en-US" altLang="ja-JP" sz="1600" dirty="0">
              <a:latin typeface="ＭＳ 明朝" pitchFamily="17" charset="-128"/>
              <a:ea typeface="ＭＳ 明朝" pitchFamily="17" charset="-128"/>
            </a:endParaRPr>
          </a:p>
        </p:txBody>
      </p:sp>
      <p:sp>
        <p:nvSpPr>
          <p:cNvPr id="20" name="正方形/長方形 19"/>
          <p:cNvSpPr/>
          <p:nvPr/>
        </p:nvSpPr>
        <p:spPr>
          <a:xfrm>
            <a:off x="722530" y="3609020"/>
            <a:ext cx="7380820" cy="1246495"/>
          </a:xfrm>
          <a:prstGeom prst="rect">
            <a:avLst/>
          </a:prstGeom>
        </p:spPr>
        <p:txBody>
          <a:bodyPr wrap="square">
            <a:spAutoFit/>
          </a:bodyPr>
          <a:lstStyle/>
          <a:p>
            <a:pPr marL="809625" lvl="1" indent="-341313">
              <a:lnSpc>
                <a:spcPts val="1800"/>
              </a:lnSpc>
              <a:spcBef>
                <a:spcPts val="600"/>
              </a:spcBef>
            </a:pPr>
            <a:r>
              <a:rPr lang="en-US" altLang="ja-JP" sz="1400" dirty="0" smtClean="0">
                <a:latin typeface="AR P丸ゴシック体M" pitchFamily="50" charset="-128"/>
                <a:ea typeface="AR P丸ゴシック体M" pitchFamily="50" charset="-128"/>
              </a:rPr>
              <a:t>※ </a:t>
            </a:r>
            <a:r>
              <a:rPr lang="ja-JP" altLang="en-US" sz="1400" dirty="0">
                <a:latin typeface="AR P丸ゴシック体M" pitchFamily="50" charset="-128"/>
                <a:ea typeface="AR P丸ゴシック体M" pitchFamily="50" charset="-128"/>
              </a:rPr>
              <a:t>借換保証と合わせて、産業競争力強化法により創設される経営改善サポート保証の活用が可能です。経営改善サポート保証とは、中小企業再生支援協議会による支援を受けて作成した</a:t>
            </a:r>
            <a:r>
              <a:rPr lang="ja-JP" altLang="en-US" sz="1400" dirty="0" smtClean="0">
                <a:latin typeface="AR P丸ゴシック体M" pitchFamily="50" charset="-128"/>
                <a:ea typeface="AR P丸ゴシック体M" pitchFamily="50" charset="-128"/>
              </a:rPr>
              <a:t>計画等に</a:t>
            </a:r>
            <a:r>
              <a:rPr lang="ja-JP" altLang="en-US" sz="1400" dirty="0">
                <a:latin typeface="AR P丸ゴシック体M" pitchFamily="50" charset="-128"/>
                <a:ea typeface="AR P丸ゴシック体M" pitchFamily="50" charset="-128"/>
              </a:rPr>
              <a:t>基づき、経営改善・事業再生に取り組む場合に、一般保証とは別枠で普通保証２億円、無担保保証</a:t>
            </a:r>
            <a:r>
              <a:rPr lang="en-US" altLang="ja-JP" sz="1400" dirty="0">
                <a:latin typeface="AR P丸ゴシック体M" pitchFamily="50" charset="-128"/>
                <a:ea typeface="AR P丸ゴシック体M" pitchFamily="50" charset="-128"/>
              </a:rPr>
              <a:t>8,000</a:t>
            </a:r>
            <a:r>
              <a:rPr lang="ja-JP" altLang="en-US" sz="1400" dirty="0">
                <a:latin typeface="AR P丸ゴシック体M" pitchFamily="50" charset="-128"/>
                <a:ea typeface="AR P丸ゴシック体M" pitchFamily="50" charset="-128"/>
              </a:rPr>
              <a:t>万円、特別小口保証</a:t>
            </a:r>
            <a:r>
              <a:rPr lang="en-US" altLang="ja-JP" sz="1400" dirty="0">
                <a:latin typeface="AR P丸ゴシック体M" pitchFamily="50" charset="-128"/>
                <a:ea typeface="AR P丸ゴシック体M" pitchFamily="50" charset="-128"/>
              </a:rPr>
              <a:t>1,250</a:t>
            </a:r>
            <a:r>
              <a:rPr lang="ja-JP" altLang="en-US" sz="1400" dirty="0">
                <a:latin typeface="AR P丸ゴシック体M" pitchFamily="50" charset="-128"/>
                <a:ea typeface="AR P丸ゴシック体M" pitchFamily="50" charset="-128"/>
              </a:rPr>
              <a:t>万円が利用可能となる制度です。</a:t>
            </a:r>
            <a:endParaRPr lang="en-US" altLang="ja-JP" sz="1400" dirty="0">
              <a:latin typeface="AR P丸ゴシック体M" pitchFamily="50" charset="-128"/>
              <a:ea typeface="AR P丸ゴシック体M" pitchFamily="50" charset="-128"/>
            </a:endParaRPr>
          </a:p>
        </p:txBody>
      </p:sp>
      <p:sp>
        <p:nvSpPr>
          <p:cNvPr id="21" name="正方形/長方形 20"/>
          <p:cNvSpPr/>
          <p:nvPr/>
        </p:nvSpPr>
        <p:spPr>
          <a:xfrm>
            <a:off x="2450" y="4869160"/>
            <a:ext cx="9372587" cy="1200329"/>
          </a:xfrm>
          <a:prstGeom prst="rect">
            <a:avLst/>
          </a:prstGeom>
        </p:spPr>
        <p:txBody>
          <a:bodyPr wrap="square">
            <a:spAutoFit/>
          </a:bodyPr>
          <a:lstStyle/>
          <a:p>
            <a:pPr marL="900113" indent="-900113">
              <a:tabLst>
                <a:tab pos="0" algn="l"/>
              </a:tabLst>
            </a:pPr>
            <a:r>
              <a:rPr lang="ja-JP" altLang="en-US" sz="2400" dirty="0" smtClean="0">
                <a:latin typeface="HG創英角ﾎﾟｯﾌﾟ体" pitchFamily="49" charset="-128"/>
                <a:ea typeface="HG創英角ﾎﾟｯﾌﾟ体" pitchFamily="49" charset="-128"/>
              </a:rPr>
              <a:t>（３）日本政策金融公庫が、老朽化設備の新陳代謝、給与支給総額の引上げ、創業など、前向きの事業展開に向けた取組に対応した融資を促進します。</a:t>
            </a:r>
            <a:endParaRPr lang="ja-JP" altLang="en-US" sz="2400" dirty="0">
              <a:latin typeface="HG創英角ﾎﾟｯﾌﾟ体" pitchFamily="49" charset="-128"/>
              <a:ea typeface="HG創英角ﾎﾟｯﾌﾟ体" pitchFamily="49" charset="-128"/>
            </a:endParaRPr>
          </a:p>
        </p:txBody>
      </p:sp>
      <p:sp>
        <p:nvSpPr>
          <p:cNvPr id="22" name="正方形/長方形 21"/>
          <p:cNvSpPr/>
          <p:nvPr/>
        </p:nvSpPr>
        <p:spPr>
          <a:xfrm>
            <a:off x="1037565" y="6070357"/>
            <a:ext cx="7075987" cy="553998"/>
          </a:xfrm>
          <a:prstGeom prst="rect">
            <a:avLst/>
          </a:prstGeom>
        </p:spPr>
        <p:txBody>
          <a:bodyPr wrap="square">
            <a:spAutoFit/>
          </a:bodyPr>
          <a:lstStyle/>
          <a:p>
            <a:pPr lvl="1" indent="-252000">
              <a:lnSpc>
                <a:spcPts val="1800"/>
              </a:lnSpc>
              <a:spcBef>
                <a:spcPts val="600"/>
              </a:spcBef>
            </a:pPr>
            <a:r>
              <a:rPr lang="en-US" altLang="ja-JP" sz="1400" dirty="0" smtClean="0">
                <a:latin typeface="AR P丸ゴシック体M" pitchFamily="50" charset="-128"/>
                <a:ea typeface="AR P丸ゴシック体M" pitchFamily="50" charset="-128"/>
              </a:rPr>
              <a:t>※ </a:t>
            </a:r>
            <a:r>
              <a:rPr lang="ja-JP" altLang="en-US" sz="1400" dirty="0">
                <a:latin typeface="AR P丸ゴシック体M" pitchFamily="50" charset="-128"/>
                <a:ea typeface="AR P丸ゴシック体M" pitchFamily="50" charset="-128"/>
              </a:rPr>
              <a:t>耐用年数の過ぎた設備の入替えに要する資金について、日本政策金融公庫において当初２年間、</a:t>
            </a:r>
            <a:r>
              <a:rPr lang="ja-JP" altLang="en-US" sz="1400" dirty="0" smtClean="0">
                <a:latin typeface="AR P丸ゴシック体M" pitchFamily="50" charset="-128"/>
                <a:ea typeface="AR P丸ゴシック体M" pitchFamily="50" charset="-128"/>
              </a:rPr>
              <a:t>適用</a:t>
            </a:r>
            <a:r>
              <a:rPr lang="ja-JP" altLang="en-US" sz="1400" dirty="0">
                <a:latin typeface="AR P丸ゴシック体M" pitchFamily="50" charset="-128"/>
                <a:ea typeface="AR P丸ゴシック体M" pitchFamily="50" charset="-128"/>
              </a:rPr>
              <a:t>利率</a:t>
            </a:r>
            <a:r>
              <a:rPr lang="ja-JP" altLang="en-US" sz="1400" dirty="0" smtClean="0">
                <a:latin typeface="AR P丸ゴシック体M" pitchFamily="50" charset="-128"/>
                <a:ea typeface="AR P丸ゴシック体M" pitchFamily="50" charset="-128"/>
              </a:rPr>
              <a:t>を</a:t>
            </a:r>
            <a:r>
              <a:rPr lang="en-US" altLang="ja-JP" sz="1400" dirty="0">
                <a:latin typeface="AR P丸ゴシック体M" pitchFamily="50" charset="-128"/>
                <a:ea typeface="AR P丸ゴシック体M" pitchFamily="50" charset="-128"/>
              </a:rPr>
              <a:t>0.5</a:t>
            </a:r>
            <a:r>
              <a:rPr lang="ja-JP" altLang="en-US" sz="1400" dirty="0">
                <a:latin typeface="AR P丸ゴシック体M" pitchFamily="50" charset="-128"/>
                <a:ea typeface="AR P丸ゴシック体M" pitchFamily="50" charset="-128"/>
              </a:rPr>
              <a:t>％引き下げるなどの措置を講じます。</a:t>
            </a:r>
            <a:endParaRPr lang="en-US" altLang="ja-JP" sz="1400" dirty="0">
              <a:latin typeface="AR P丸ゴシック体M" pitchFamily="50" charset="-128"/>
              <a:ea typeface="AR P丸ゴシック体M" pitchFamily="50" charset="-128"/>
            </a:endParaRPr>
          </a:p>
        </p:txBody>
      </p:sp>
      <p:sp>
        <p:nvSpPr>
          <p:cNvPr id="39" name="直方体 38"/>
          <p:cNvSpPr/>
          <p:nvPr/>
        </p:nvSpPr>
        <p:spPr>
          <a:xfrm>
            <a:off x="8103350" y="2728817"/>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中小企業・</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再生支援協議会</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の機能強化</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41" name="円/楕円 40"/>
          <p:cNvSpPr/>
          <p:nvPr/>
        </p:nvSpPr>
        <p:spPr>
          <a:xfrm>
            <a:off x="9533602" y="6471293"/>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ja-JP" altLang="en-US" dirty="0" smtClean="0">
                <a:solidFill>
                  <a:schemeClr val="tx1"/>
                </a:solidFill>
                <a:latin typeface="HG創英角ﾎﾟｯﾌﾟ体" pitchFamily="49" charset="-128"/>
                <a:ea typeface="HG創英角ﾎﾟｯﾌﾟ体" pitchFamily="49" charset="-128"/>
              </a:rPr>
              <a:t>８</a:t>
            </a:r>
            <a:endParaRPr kumimoji="1" lang="ja-JP" altLang="en-US" dirty="0">
              <a:solidFill>
                <a:schemeClr val="tx1"/>
              </a:solidFill>
              <a:latin typeface="HG創英角ﾎﾟｯﾌﾟ体" pitchFamily="49" charset="-128"/>
              <a:ea typeface="HG創英角ﾎﾟｯﾌﾟ体" pitchFamily="49" charset="-128"/>
            </a:endParaRPr>
          </a:p>
        </p:txBody>
      </p:sp>
    </p:spTree>
    <p:extLst>
      <p:ext uri="{BB962C8B-B14F-4D97-AF65-F5344CB8AC3E}">
        <p14:creationId xmlns:p14="http://schemas.microsoft.com/office/powerpoint/2010/main" xmlns="" val="2280499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28"/>
          <p:cNvSpPr txBox="1"/>
          <p:nvPr/>
        </p:nvSpPr>
        <p:spPr>
          <a:xfrm>
            <a:off x="544960" y="-4173"/>
            <a:ext cx="5211683" cy="523220"/>
          </a:xfrm>
          <a:prstGeom prst="rect">
            <a:avLst/>
          </a:prstGeom>
          <a:noFill/>
        </p:spPr>
        <p:txBody>
          <a:bodyPr wrap="none" rtlCol="0">
            <a:spAutoFit/>
          </a:bodyPr>
          <a:lstStyle/>
          <a:p>
            <a:r>
              <a:rPr lang="ja-JP" altLang="en-US" sz="2800" dirty="0">
                <a:latin typeface="HG創英角ﾎﾟｯﾌﾟ体" pitchFamily="49" charset="-128"/>
                <a:ea typeface="HG創英角ﾎﾟｯﾌﾟ体" pitchFamily="49" charset="-128"/>
              </a:rPr>
              <a:t>６</a:t>
            </a:r>
            <a:r>
              <a:rPr lang="ja-JP" altLang="en-US" sz="2800" dirty="0" smtClean="0">
                <a:latin typeface="HG創英角ﾎﾟｯﾌﾟ体" pitchFamily="49" charset="-128"/>
                <a:ea typeface="HG創英角ﾎﾟｯﾌﾟ体" pitchFamily="49" charset="-128"/>
              </a:rPr>
              <a:t>．</a:t>
            </a:r>
            <a:r>
              <a:rPr lang="ja-JP" altLang="en-US" sz="2800" dirty="0">
                <a:latin typeface="HG創英角ﾎﾟｯﾌﾟ体" pitchFamily="49" charset="-128"/>
                <a:ea typeface="HG創英角ﾎﾟｯﾌﾟ体" pitchFamily="49" charset="-128"/>
              </a:rPr>
              <a:t>資金繰りの支援を受けたい</a:t>
            </a:r>
          </a:p>
        </p:txBody>
      </p:sp>
      <p:cxnSp>
        <p:nvCxnSpPr>
          <p:cNvPr id="30" name="直線コネクタ 29"/>
          <p:cNvCxnSpPr/>
          <p:nvPr/>
        </p:nvCxnSpPr>
        <p:spPr>
          <a:xfrm>
            <a:off x="486904" y="548680"/>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0601" y="548680"/>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13" name="円/楕円 12"/>
          <p:cNvSpPr/>
          <p:nvPr/>
        </p:nvSpPr>
        <p:spPr>
          <a:xfrm>
            <a:off x="9533602" y="6471293"/>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ja-JP" altLang="en-US" dirty="0" smtClean="0">
                <a:solidFill>
                  <a:schemeClr val="tx1"/>
                </a:solidFill>
                <a:latin typeface="HG創英角ﾎﾟｯﾌﾟ体" pitchFamily="49" charset="-128"/>
                <a:ea typeface="HG創英角ﾎﾟｯﾌﾟ体" pitchFamily="49" charset="-128"/>
              </a:rPr>
              <a:t>９</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14" name="角丸四角形 13"/>
          <p:cNvSpPr/>
          <p:nvPr/>
        </p:nvSpPr>
        <p:spPr>
          <a:xfrm>
            <a:off x="102545" y="699947"/>
            <a:ext cx="9722542" cy="5771345"/>
          </a:xfrm>
          <a:prstGeom prst="roundRect">
            <a:avLst>
              <a:gd name="adj" fmla="val 421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rgbClr val="FF0000"/>
              </a:solidFill>
            </a:endParaRPr>
          </a:p>
        </p:txBody>
      </p:sp>
      <p:sp>
        <p:nvSpPr>
          <p:cNvPr id="15" name="正方形/長方形 14"/>
          <p:cNvSpPr/>
          <p:nvPr/>
        </p:nvSpPr>
        <p:spPr>
          <a:xfrm>
            <a:off x="202777" y="859352"/>
            <a:ext cx="9510826" cy="461665"/>
          </a:xfrm>
          <a:prstGeom prst="rect">
            <a:avLst/>
          </a:prstGeom>
        </p:spPr>
        <p:txBody>
          <a:bodyPr wrap="square">
            <a:spAutoFit/>
          </a:bodyPr>
          <a:lstStyle/>
          <a:p>
            <a:pPr marL="900113" indent="-900113">
              <a:tabLst>
                <a:tab pos="0" algn="l"/>
              </a:tabLst>
            </a:pPr>
            <a:r>
              <a:rPr lang="ja-JP" altLang="en-US" sz="2400" dirty="0" smtClean="0">
                <a:latin typeface="HG創英角ﾎﾟｯﾌﾟ体" pitchFamily="49" charset="-128"/>
                <a:ea typeface="HG創英角ﾎﾟｯﾌﾟ体" pitchFamily="49" charset="-128"/>
              </a:rPr>
              <a:t>（</a:t>
            </a:r>
            <a:r>
              <a:rPr lang="ja-JP" altLang="en-US" sz="2400" dirty="0">
                <a:latin typeface="HG創英角ﾎﾟｯﾌﾟ体" pitchFamily="49" charset="-128"/>
                <a:ea typeface="HG創英角ﾎﾟｯﾌﾟ体" pitchFamily="49" charset="-128"/>
              </a:rPr>
              <a:t>４</a:t>
            </a:r>
            <a:r>
              <a:rPr lang="ja-JP" altLang="en-US" sz="2400" dirty="0" smtClean="0">
                <a:latin typeface="HG創英角ﾎﾟｯﾌﾟ体" pitchFamily="49" charset="-128"/>
                <a:ea typeface="HG創英角ﾎﾟｯﾌﾟ体" pitchFamily="49" charset="-128"/>
              </a:rPr>
              <a:t>）</a:t>
            </a:r>
            <a:r>
              <a:rPr lang="ja-JP" altLang="en-US" sz="2400" dirty="0">
                <a:latin typeface="HG創英角ﾎﾟｯﾌﾟ体" pitchFamily="49" charset="-128"/>
                <a:ea typeface="HG創英角ﾎﾟｯﾌﾟ体" pitchFamily="49" charset="-128"/>
              </a:rPr>
              <a:t>「経営者保証に関するガイドライン」</a:t>
            </a:r>
            <a:r>
              <a:rPr lang="ja-JP" altLang="en-US" sz="2400" dirty="0" smtClean="0">
                <a:latin typeface="HG創英角ﾎﾟｯﾌﾟ体" pitchFamily="49" charset="-128"/>
                <a:ea typeface="HG創英角ﾎﾟｯﾌﾟ体" pitchFamily="49" charset="-128"/>
              </a:rPr>
              <a:t>の適用が開始されます。</a:t>
            </a:r>
            <a:endParaRPr lang="en-US" altLang="ja-JP" sz="2400" baseline="30000" dirty="0">
              <a:latin typeface="HG創英角ﾎﾟｯﾌﾟ体" pitchFamily="49" charset="-128"/>
              <a:ea typeface="HG創英角ﾎﾟｯﾌﾟ体" pitchFamily="49" charset="-128"/>
            </a:endParaRPr>
          </a:p>
        </p:txBody>
      </p:sp>
      <p:sp>
        <p:nvSpPr>
          <p:cNvPr id="16" name="直方体 15"/>
          <p:cNvSpPr/>
          <p:nvPr/>
        </p:nvSpPr>
        <p:spPr>
          <a:xfrm>
            <a:off x="8058620" y="4959170"/>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地域力活用市場</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獲得等支援事業</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17" name="正方形/長方形 16"/>
          <p:cNvSpPr/>
          <p:nvPr/>
        </p:nvSpPr>
        <p:spPr>
          <a:xfrm>
            <a:off x="2450" y="1313765"/>
            <a:ext cx="8926783" cy="5355312"/>
          </a:xfrm>
          <a:prstGeom prst="rect">
            <a:avLst/>
          </a:prstGeom>
        </p:spPr>
        <p:txBody>
          <a:bodyPr wrap="square">
            <a:spAutoFit/>
          </a:bodyPr>
          <a:lstStyle/>
          <a:p>
            <a:pPr marL="987425" indent="-987425"/>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・概要：経営者保証に関するガイドラインは、</a:t>
            </a:r>
          </a:p>
          <a:p>
            <a:pPr marL="987425" indent="-987425"/>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①</a:t>
            </a:r>
            <a:r>
              <a:rPr lang="ja-JP" altLang="en-US" dirty="0">
                <a:latin typeface="HG丸ｺﾞｼｯｸM-PRO" pitchFamily="50" charset="-128"/>
                <a:ea typeface="HG丸ｺﾞｼｯｸM-PRO" pitchFamily="50" charset="-128"/>
              </a:rPr>
              <a:t>法人と個人が明確に分離されている場合などに、経営者の個人</a:t>
            </a:r>
            <a:r>
              <a:rPr lang="ja-JP" altLang="en-US" dirty="0" smtClean="0">
                <a:latin typeface="HG丸ｺﾞｼｯｸM-PRO" pitchFamily="50" charset="-128"/>
                <a:ea typeface="HG丸ｺﾞｼｯｸM-PRO" pitchFamily="50" charset="-128"/>
              </a:rPr>
              <a:t>保証　</a:t>
            </a:r>
            <a:endParaRPr lang="en-US" altLang="ja-JP" dirty="0" smtClean="0">
              <a:latin typeface="HG丸ｺﾞｼｯｸM-PRO" pitchFamily="50" charset="-128"/>
              <a:ea typeface="HG丸ｺﾞｼｯｸM-PRO" pitchFamily="50" charset="-128"/>
            </a:endParaRPr>
          </a:p>
          <a:p>
            <a:pPr marL="987425" indent="-987425"/>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を求めない</a:t>
            </a:r>
            <a:r>
              <a:rPr lang="ja-JP" altLang="en-US" dirty="0">
                <a:latin typeface="HG丸ｺﾞｼｯｸM-PRO" pitchFamily="50" charset="-128"/>
                <a:ea typeface="HG丸ｺﾞｼｯｸM-PRO" pitchFamily="50" charset="-128"/>
              </a:rPr>
              <a:t>こと</a:t>
            </a:r>
          </a:p>
          <a:p>
            <a:pPr marL="987425" indent="-987425"/>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②</a:t>
            </a:r>
            <a:r>
              <a:rPr lang="ja-JP" altLang="en-US" dirty="0">
                <a:latin typeface="HG丸ｺﾞｼｯｸM-PRO" pitchFamily="50" charset="-128"/>
                <a:ea typeface="HG丸ｺﾞｼｯｸM-PRO" pitchFamily="50" charset="-128"/>
              </a:rPr>
              <a:t>早期に事業再生や廃業を決断した際に一定の生活費等（従来の</a:t>
            </a:r>
            <a:r>
              <a:rPr lang="ja-JP" altLang="en-US" dirty="0" smtClean="0">
                <a:latin typeface="HG丸ｺﾞｼｯｸM-PRO" pitchFamily="50" charset="-128"/>
                <a:ea typeface="HG丸ｺﾞｼｯｸM-PRO" pitchFamily="50" charset="-128"/>
              </a:rPr>
              <a:t>自由</a:t>
            </a:r>
            <a:endParaRPr lang="en-US" altLang="ja-JP" dirty="0" smtClean="0">
              <a:latin typeface="HG丸ｺﾞｼｯｸM-PRO" pitchFamily="50" charset="-128"/>
              <a:ea typeface="HG丸ｺﾞｼｯｸM-PRO" pitchFamily="50" charset="-128"/>
            </a:endParaRPr>
          </a:p>
          <a:p>
            <a:pPr marL="987425" indent="-987425"/>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財産</a:t>
            </a:r>
            <a:r>
              <a:rPr lang="en-US" altLang="ja-JP" dirty="0">
                <a:latin typeface="HG丸ｺﾞｼｯｸM-PRO" pitchFamily="50" charset="-128"/>
                <a:ea typeface="HG丸ｺﾞｼｯｸM-PRO" pitchFamily="50" charset="-128"/>
              </a:rPr>
              <a:t>99</a:t>
            </a:r>
            <a:r>
              <a:rPr lang="ja-JP" altLang="en-US" dirty="0">
                <a:latin typeface="HG丸ｺﾞｼｯｸM-PRO" pitchFamily="50" charset="-128"/>
                <a:ea typeface="HG丸ｺﾞｼｯｸM-PRO" pitchFamily="50" charset="-128"/>
              </a:rPr>
              <a:t>万円に加え、年齢等に応じて</a:t>
            </a:r>
            <a:r>
              <a:rPr lang="en-US" altLang="ja-JP" dirty="0">
                <a:latin typeface="HG丸ｺﾞｼｯｸM-PRO" pitchFamily="50" charset="-128"/>
                <a:ea typeface="HG丸ｺﾞｼｯｸM-PRO" pitchFamily="50" charset="-128"/>
              </a:rPr>
              <a:t>100</a:t>
            </a:r>
            <a:r>
              <a:rPr lang="ja-JP" altLang="en-US" dirty="0">
                <a:latin typeface="HG丸ｺﾞｼｯｸM-PRO" pitchFamily="50" charset="-128"/>
                <a:ea typeface="HG丸ｺﾞｼｯｸM-PRO" pitchFamily="50" charset="-128"/>
              </a:rPr>
              <a:t>万円～</a:t>
            </a:r>
            <a:r>
              <a:rPr lang="en-US" altLang="ja-JP" dirty="0">
                <a:latin typeface="HG丸ｺﾞｼｯｸM-PRO" pitchFamily="50" charset="-128"/>
                <a:ea typeface="HG丸ｺﾞｼｯｸM-PRO" pitchFamily="50" charset="-128"/>
              </a:rPr>
              <a:t>360</a:t>
            </a:r>
            <a:r>
              <a:rPr lang="ja-JP" altLang="en-US" dirty="0">
                <a:latin typeface="HG丸ｺﾞｼｯｸM-PRO" pitchFamily="50" charset="-128"/>
                <a:ea typeface="HG丸ｺﾞｼｯｸM-PRO" pitchFamily="50" charset="-128"/>
              </a:rPr>
              <a:t>万円）を</a:t>
            </a:r>
            <a:r>
              <a:rPr lang="ja-JP" altLang="en-US" dirty="0" smtClean="0">
                <a:latin typeface="HG丸ｺﾞｼｯｸM-PRO" pitchFamily="50" charset="-128"/>
                <a:ea typeface="HG丸ｺﾞｼｯｸM-PRO" pitchFamily="50" charset="-128"/>
              </a:rPr>
              <a:t>残す</a:t>
            </a:r>
            <a:endParaRPr lang="en-US" altLang="ja-JP" dirty="0" smtClean="0">
              <a:latin typeface="HG丸ｺﾞｼｯｸM-PRO" pitchFamily="50" charset="-128"/>
              <a:ea typeface="HG丸ｺﾞｼｯｸM-PRO" pitchFamily="50" charset="-128"/>
            </a:endParaRPr>
          </a:p>
          <a:p>
            <a:pPr marL="987425" indent="-987425"/>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こと</a:t>
            </a:r>
            <a:r>
              <a:rPr lang="ja-JP" altLang="en-US" dirty="0">
                <a:latin typeface="HG丸ｺﾞｼｯｸM-PRO" pitchFamily="50" charset="-128"/>
                <a:ea typeface="HG丸ｺﾞｼｯｸM-PRO" pitchFamily="50" charset="-128"/>
              </a:rPr>
              <a:t>や、「</a:t>
            </a:r>
            <a:r>
              <a:rPr lang="ja-JP" altLang="en-US" dirty="0" smtClean="0">
                <a:latin typeface="HG丸ｺﾞｼｯｸM-PRO" pitchFamily="50" charset="-128"/>
                <a:ea typeface="HG丸ｺﾞｼｯｸM-PRO" pitchFamily="50" charset="-128"/>
              </a:rPr>
              <a:t>華美</a:t>
            </a:r>
            <a:r>
              <a:rPr lang="ja-JP" altLang="en-US" dirty="0">
                <a:latin typeface="HG丸ｺﾞｼｯｸM-PRO" pitchFamily="50" charset="-128"/>
                <a:ea typeface="HG丸ｺﾞｼｯｸM-PRO" pitchFamily="50" charset="-128"/>
              </a:rPr>
              <a:t>でない」自宅に住み続けられることなどを検討すること</a:t>
            </a:r>
          </a:p>
          <a:p>
            <a:pPr marL="987425" indent="-987425"/>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③</a:t>
            </a:r>
            <a:r>
              <a:rPr lang="ja-JP" altLang="en-US" dirty="0">
                <a:latin typeface="HG丸ｺﾞｼｯｸM-PRO" pitchFamily="50" charset="-128"/>
                <a:ea typeface="HG丸ｺﾞｼｯｸM-PRO" pitchFamily="50" charset="-128"/>
              </a:rPr>
              <a:t>保証債務の履行時に返済しきれない債務残額は原則として免除する</a:t>
            </a:r>
            <a:r>
              <a:rPr lang="ja-JP" altLang="en-US" dirty="0" smtClean="0">
                <a:latin typeface="HG丸ｺﾞｼｯｸM-PRO" pitchFamily="50" charset="-128"/>
                <a:ea typeface="HG丸ｺﾞｼｯｸM-PRO" pitchFamily="50" charset="-128"/>
              </a:rPr>
              <a:t>こと</a:t>
            </a:r>
            <a:endParaRPr lang="en-US" altLang="ja-JP" dirty="0">
              <a:latin typeface="HG丸ｺﾞｼｯｸM-PRO" pitchFamily="50" charset="-128"/>
              <a:ea typeface="HG丸ｺﾞｼｯｸM-PRO" pitchFamily="50" charset="-128"/>
            </a:endParaRPr>
          </a:p>
          <a:p>
            <a:pPr indent="-457200"/>
            <a:r>
              <a:rPr lang="ja-JP" altLang="en-US" dirty="0" smtClean="0">
                <a:latin typeface="HG丸ｺﾞｼｯｸM-PRO" pitchFamily="50" charset="-128"/>
                <a:ea typeface="HG丸ｺﾞｼｯｸM-PRO" pitchFamily="50" charset="-128"/>
              </a:rPr>
              <a:t>　　　　　　など</a:t>
            </a:r>
            <a:r>
              <a:rPr lang="ja-JP" altLang="en-US" dirty="0">
                <a:latin typeface="HG丸ｺﾞｼｯｸM-PRO" pitchFamily="50" charset="-128"/>
                <a:ea typeface="HG丸ｺﾞｼｯｸM-PRO" pitchFamily="50" charset="-128"/>
              </a:rPr>
              <a:t>を定めることにより、経営者保証の弊害を解消し、経営者による</a:t>
            </a:r>
            <a:r>
              <a:rPr lang="ja-JP" altLang="en-US" dirty="0" smtClean="0">
                <a:latin typeface="HG丸ｺﾞｼｯｸM-PRO" pitchFamily="50" charset="-128"/>
                <a:ea typeface="HG丸ｺﾞｼｯｸM-PRO" pitchFamily="50" charset="-128"/>
              </a:rPr>
              <a:t>思</a:t>
            </a:r>
            <a:endParaRPr lang="en-US" altLang="ja-JP" dirty="0" smtClean="0">
              <a:latin typeface="HG丸ｺﾞｼｯｸM-PRO" pitchFamily="50" charset="-128"/>
              <a:ea typeface="HG丸ｺﾞｼｯｸM-PRO" pitchFamily="50" charset="-128"/>
            </a:endParaRPr>
          </a:p>
          <a:p>
            <a:pPr indent="-457200"/>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い切った</a:t>
            </a:r>
            <a:r>
              <a:rPr lang="ja-JP" altLang="en-US" dirty="0">
                <a:latin typeface="HG丸ｺﾞｼｯｸM-PRO" pitchFamily="50" charset="-128"/>
                <a:ea typeface="HG丸ｺﾞｼｯｸM-PRO" pitchFamily="50" charset="-128"/>
              </a:rPr>
              <a:t>事業展開や、早期事業再生等を応援</a:t>
            </a:r>
            <a:r>
              <a:rPr lang="ja-JP" altLang="en-US" dirty="0" smtClean="0">
                <a:latin typeface="HG丸ｺﾞｼｯｸM-PRO" pitchFamily="50" charset="-128"/>
                <a:ea typeface="HG丸ｺﾞｼｯｸM-PRO" pitchFamily="50" charset="-128"/>
              </a:rPr>
              <a:t>します（２月から適用開始</a:t>
            </a:r>
            <a:endParaRPr lang="en-US" altLang="ja-JP" dirty="0" smtClean="0">
              <a:latin typeface="HG丸ｺﾞｼｯｸM-PRO" pitchFamily="50" charset="-128"/>
              <a:ea typeface="HG丸ｺﾞｼｯｸM-PRO" pitchFamily="50" charset="-128"/>
            </a:endParaRPr>
          </a:p>
          <a:p>
            <a:pPr indent="-457200"/>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予定）。</a:t>
            </a:r>
            <a:endParaRPr lang="en-US" altLang="ja-JP" dirty="0" smtClean="0">
              <a:latin typeface="HG丸ｺﾞｼｯｸM-PRO" pitchFamily="50" charset="-128"/>
              <a:ea typeface="HG丸ｺﾞｼｯｸM-PRO" pitchFamily="50" charset="-128"/>
            </a:endParaRPr>
          </a:p>
          <a:p>
            <a:pPr marL="987425" indent="-987425"/>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　　　　○</a:t>
            </a:r>
            <a:r>
              <a:rPr lang="ja-JP" altLang="en-US" dirty="0">
                <a:latin typeface="HG丸ｺﾞｼｯｸM-PRO" pitchFamily="50" charset="-128"/>
                <a:ea typeface="HG丸ｺﾞｼｯｸM-PRO" pitchFamily="50" charset="-128"/>
              </a:rPr>
              <a:t>中小機構・地域本部、最寄りの商工会・商工会議所、認定支援機関等が</a:t>
            </a:r>
            <a:r>
              <a:rPr lang="ja-JP" altLang="en-US" dirty="0" smtClean="0">
                <a:latin typeface="HG丸ｺﾞｼｯｸM-PRO" pitchFamily="50" charset="-128"/>
                <a:ea typeface="HG丸ｺﾞｼｯｸM-PRO" pitchFamily="50" charset="-128"/>
              </a:rPr>
              <a:t>、</a:t>
            </a:r>
            <a:endParaRPr lang="en-US" altLang="ja-JP" dirty="0" smtClean="0">
              <a:latin typeface="HG丸ｺﾞｼｯｸM-PRO" pitchFamily="50" charset="-128"/>
              <a:ea typeface="HG丸ｺﾞｼｯｸM-PRO" pitchFamily="50" charset="-128"/>
            </a:endParaRPr>
          </a:p>
          <a:p>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経営者保証</a:t>
            </a:r>
            <a:r>
              <a:rPr lang="ja-JP" altLang="en-US" dirty="0">
                <a:latin typeface="HG丸ｺﾞｼｯｸM-PRO" pitchFamily="50" charset="-128"/>
                <a:ea typeface="HG丸ｺﾞｼｯｸM-PRO" pitchFamily="50" charset="-128"/>
              </a:rPr>
              <a:t>に関するお問い合わせ・窓口相談に、随時応じます。</a:t>
            </a:r>
          </a:p>
          <a:p>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　　　　○</a:t>
            </a:r>
            <a:r>
              <a:rPr lang="ja-JP" altLang="en-US" dirty="0">
                <a:latin typeface="HG丸ｺﾞｼｯｸM-PRO" pitchFamily="50" charset="-128"/>
                <a:ea typeface="HG丸ｺﾞｼｯｸM-PRO" pitchFamily="50" charset="-128"/>
              </a:rPr>
              <a:t>経営者保証を提供せずに資金調達を希望する方や個人保証</a:t>
            </a:r>
            <a:r>
              <a:rPr lang="ja-JP" altLang="en-US" dirty="0" smtClean="0">
                <a:latin typeface="HG丸ｺﾞｼｯｸM-PRO" pitchFamily="50" charset="-128"/>
                <a:ea typeface="HG丸ｺﾞｼｯｸM-PRO" pitchFamily="50" charset="-128"/>
              </a:rPr>
              <a:t>債務</a:t>
            </a:r>
            <a:endParaRPr lang="en-US" altLang="ja-JP" dirty="0" smtClean="0">
              <a:latin typeface="HG丸ｺﾞｼｯｸM-PRO" pitchFamily="50" charset="-128"/>
              <a:ea typeface="HG丸ｺﾞｼｯｸM-PRO" pitchFamily="50" charset="-128"/>
            </a:endParaRPr>
          </a:p>
          <a:p>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の</a:t>
            </a:r>
            <a:r>
              <a:rPr lang="ja-JP" altLang="en-US" dirty="0">
                <a:latin typeface="HG丸ｺﾞｼｯｸM-PRO" pitchFamily="50" charset="-128"/>
                <a:ea typeface="HG丸ｺﾞｼｯｸM-PRO" pitchFamily="50" charset="-128"/>
              </a:rPr>
              <a:t>支払</a:t>
            </a:r>
            <a:r>
              <a:rPr lang="ja-JP" altLang="en-US" dirty="0" smtClean="0">
                <a:latin typeface="HG丸ｺﾞｼｯｸM-PRO" pitchFamily="50" charset="-128"/>
                <a:ea typeface="HG丸ｺﾞｼｯｸM-PRO" pitchFamily="50" charset="-128"/>
              </a:rPr>
              <a:t>について</a:t>
            </a:r>
            <a:r>
              <a:rPr lang="ja-JP" altLang="en-US" dirty="0">
                <a:latin typeface="HG丸ｺﾞｼｯｸM-PRO" pitchFamily="50" charset="-128"/>
                <a:ea typeface="HG丸ｺﾞｼｯｸM-PRO" pitchFamily="50" charset="-128"/>
              </a:rPr>
              <a:t>お悩みの方に対して、「経営者保証に</a:t>
            </a:r>
            <a:r>
              <a:rPr lang="ja-JP" altLang="en-US" dirty="0" smtClean="0">
                <a:latin typeface="HG丸ｺﾞｼｯｸM-PRO" pitchFamily="50" charset="-128"/>
                <a:ea typeface="HG丸ｺﾞｼｯｸM-PRO" pitchFamily="50" charset="-128"/>
              </a:rPr>
              <a:t>関する</a:t>
            </a:r>
            <a:endParaRPr lang="en-US" altLang="ja-JP" dirty="0" smtClean="0">
              <a:latin typeface="HG丸ｺﾞｼｯｸM-PRO" pitchFamily="50" charset="-128"/>
              <a:ea typeface="HG丸ｺﾞｼｯｸM-PRO" pitchFamily="50" charset="-128"/>
            </a:endParaRPr>
          </a:p>
          <a:p>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ガイドライン</a:t>
            </a:r>
            <a:r>
              <a:rPr lang="ja-JP" altLang="en-US" dirty="0">
                <a:latin typeface="HG丸ｺﾞｼｯｸM-PRO" pitchFamily="50" charset="-128"/>
                <a:ea typeface="HG丸ｺﾞｼｯｸM-PRO" pitchFamily="50" charset="-128"/>
              </a:rPr>
              <a:t>」</a:t>
            </a:r>
            <a:r>
              <a:rPr lang="ja-JP" altLang="en-US" dirty="0" smtClean="0">
                <a:latin typeface="HG丸ｺﾞｼｯｸM-PRO" pitchFamily="50" charset="-128"/>
                <a:ea typeface="HG丸ｺﾞｼｯｸM-PRO" pitchFamily="50" charset="-128"/>
              </a:rPr>
              <a:t>に基づいて</a:t>
            </a:r>
            <a:r>
              <a:rPr lang="ja-JP" altLang="en-US" dirty="0">
                <a:latin typeface="HG丸ｺﾞｼｯｸM-PRO" pitchFamily="50" charset="-128"/>
                <a:ea typeface="HG丸ｺﾞｼｯｸM-PRO" pitchFamily="50" charset="-128"/>
              </a:rPr>
              <a:t>適切にアドバイスできるよう</a:t>
            </a:r>
            <a:r>
              <a:rPr lang="ja-JP" altLang="en-US" dirty="0" smtClean="0">
                <a:latin typeface="HG丸ｺﾞｼｯｸM-PRO" pitchFamily="50" charset="-128"/>
                <a:ea typeface="HG丸ｺﾞｼｯｸM-PRO" pitchFamily="50" charset="-128"/>
              </a:rPr>
              <a:t>専門家</a:t>
            </a:r>
            <a:endParaRPr lang="en-US" altLang="ja-JP" dirty="0" smtClean="0">
              <a:latin typeface="HG丸ｺﾞｼｯｸM-PRO" pitchFamily="50" charset="-128"/>
              <a:ea typeface="HG丸ｺﾞｼｯｸM-PRO" pitchFamily="50" charset="-128"/>
            </a:endParaRPr>
          </a:p>
          <a:p>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派遣</a:t>
            </a:r>
            <a:r>
              <a:rPr lang="ja-JP" altLang="en-US" dirty="0">
                <a:latin typeface="HG丸ｺﾞｼｯｸM-PRO" pitchFamily="50" charset="-128"/>
                <a:ea typeface="HG丸ｺﾞｼｯｸM-PRO" pitchFamily="50" charset="-128"/>
              </a:rPr>
              <a:t>制度を創設します。</a:t>
            </a:r>
          </a:p>
          <a:p>
            <a:pPr marL="987425" indent="-987425"/>
            <a:endParaRPr lang="ja-JP" altLang="en-US" dirty="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xmlns="" val="435008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9"/>
          <p:cNvSpPr txBox="1"/>
          <p:nvPr/>
        </p:nvSpPr>
        <p:spPr>
          <a:xfrm>
            <a:off x="497505" y="22268"/>
            <a:ext cx="8084264" cy="523220"/>
          </a:xfrm>
          <a:prstGeom prst="rect">
            <a:avLst/>
          </a:prstGeom>
          <a:noFill/>
        </p:spPr>
        <p:txBody>
          <a:bodyPr wrap="none" rtlCol="0">
            <a:spAutoFit/>
          </a:bodyPr>
          <a:lstStyle/>
          <a:p>
            <a:pPr lvl="0"/>
            <a:r>
              <a:rPr lang="ja-JP" altLang="en-US" sz="2800" dirty="0">
                <a:latin typeface="HG創英角ﾎﾟｯﾌﾟ体" pitchFamily="49" charset="-128"/>
                <a:ea typeface="HG創英角ﾎﾟｯﾌﾟ体" pitchFamily="49" charset="-128"/>
              </a:rPr>
              <a:t>７</a:t>
            </a:r>
            <a:r>
              <a:rPr lang="ja-JP" altLang="en-US" sz="2800" dirty="0" smtClean="0">
                <a:latin typeface="HG創英角ﾎﾟｯﾌﾟ体" pitchFamily="49" charset="-128"/>
                <a:ea typeface="HG創英角ﾎﾟｯﾌﾟ体" pitchFamily="49" charset="-128"/>
              </a:rPr>
              <a:t>．消費税率の引き上げについての相談</a:t>
            </a:r>
            <a:r>
              <a:rPr lang="ja-JP" altLang="en-US" sz="2800" dirty="0" smtClean="0">
                <a:solidFill>
                  <a:prstClr val="black"/>
                </a:solidFill>
                <a:latin typeface="HG創英角ﾎﾟｯﾌﾟ体" pitchFamily="49" charset="-128"/>
                <a:ea typeface="HG創英角ﾎﾟｯﾌﾟ体" pitchFamily="49" charset="-128"/>
              </a:rPr>
              <a:t>を</a:t>
            </a:r>
            <a:r>
              <a:rPr lang="ja-JP" altLang="en-US" sz="2800" dirty="0">
                <a:solidFill>
                  <a:prstClr val="black"/>
                </a:solidFill>
                <a:latin typeface="HG創英角ﾎﾟｯﾌﾟ体" pitchFamily="49" charset="-128"/>
                <a:ea typeface="HG創英角ﾎﾟｯﾌﾟ体" pitchFamily="49" charset="-128"/>
              </a:rPr>
              <a:t>したい</a:t>
            </a:r>
          </a:p>
        </p:txBody>
      </p:sp>
      <p:cxnSp>
        <p:nvCxnSpPr>
          <p:cNvPr id="31" name="直線コネクタ 30"/>
          <p:cNvCxnSpPr/>
          <p:nvPr/>
        </p:nvCxnSpPr>
        <p:spPr>
          <a:xfrm>
            <a:off x="497505" y="558858"/>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0" y="558858"/>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21" name="角丸四角形 20"/>
          <p:cNvSpPr/>
          <p:nvPr/>
        </p:nvSpPr>
        <p:spPr>
          <a:xfrm>
            <a:off x="111608" y="638690"/>
            <a:ext cx="9667836" cy="2062249"/>
          </a:xfrm>
          <a:prstGeom prst="roundRect">
            <a:avLst>
              <a:gd name="adj" fmla="val 700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22" name="正方形/長方形 21"/>
          <p:cNvSpPr/>
          <p:nvPr/>
        </p:nvSpPr>
        <p:spPr>
          <a:xfrm>
            <a:off x="227476" y="1178750"/>
            <a:ext cx="8354294" cy="707886"/>
          </a:xfrm>
          <a:prstGeom prst="rect">
            <a:avLst/>
          </a:prstGeom>
        </p:spPr>
        <p:txBody>
          <a:bodyPr wrap="square">
            <a:spAutoFit/>
          </a:bodyPr>
          <a:lstStyle/>
          <a:p>
            <a:pPr marL="365125" indent="-365125"/>
            <a:r>
              <a:rPr lang="ja-JP" altLang="en-US" sz="2000" dirty="0">
                <a:solidFill>
                  <a:prstClr val="black"/>
                </a:solidFill>
                <a:latin typeface="HG丸ｺﾞｼｯｸM-PRO" pitchFamily="50" charset="-128"/>
                <a:ea typeface="HG丸ｺﾞｼｯｸM-PRO" pitchFamily="50" charset="-128"/>
              </a:rPr>
              <a:t>概要： </a:t>
            </a:r>
            <a:r>
              <a:rPr lang="ja-JP" altLang="en-US" sz="2000" dirty="0" smtClean="0">
                <a:latin typeface="HG丸ｺﾞｼｯｸM-PRO" pitchFamily="50" charset="-128"/>
                <a:ea typeface="HG丸ｺﾞｼｯｸM-PRO" pitchFamily="50" charset="-128"/>
              </a:rPr>
              <a:t>① 商工会議所、商工会、中小企業団体中央会、</a:t>
            </a:r>
            <a:r>
              <a:rPr lang="zh-TW" altLang="en-US" sz="2000" dirty="0" smtClean="0">
                <a:latin typeface="HG丸ｺﾞｼｯｸM-PRO" pitchFamily="50" charset="-128"/>
                <a:ea typeface="HG丸ｺﾞｼｯｸM-PRO" pitchFamily="50" charset="-128"/>
              </a:rPr>
              <a:t>商店街</a:t>
            </a:r>
            <a:r>
              <a:rPr lang="zh-TW" altLang="en-US" sz="2000" dirty="0">
                <a:latin typeface="HG丸ｺﾞｼｯｸM-PRO" pitchFamily="50" charset="-128"/>
                <a:ea typeface="HG丸ｺﾞｼｯｸM-PRO" pitchFamily="50" charset="-128"/>
              </a:rPr>
              <a:t>振興</a:t>
            </a:r>
            <a:r>
              <a:rPr lang="zh-TW" altLang="en-US" sz="2000" dirty="0" smtClean="0">
                <a:latin typeface="HG丸ｺﾞｼｯｸM-PRO" pitchFamily="50" charset="-128"/>
                <a:ea typeface="HG丸ｺﾞｼｯｸM-PRO" pitchFamily="50" charset="-128"/>
              </a:rPr>
              <a:t>組合</a:t>
            </a:r>
            <a:endParaRPr lang="en-US" altLang="zh-TW" sz="2000" dirty="0" smtClean="0">
              <a:latin typeface="HG丸ｺﾞｼｯｸM-PRO" pitchFamily="50" charset="-128"/>
              <a:ea typeface="HG丸ｺﾞｼｯｸM-PRO" pitchFamily="50" charset="-128"/>
            </a:endParaRPr>
          </a:p>
          <a:p>
            <a:pPr marL="365125" indent="-365125"/>
            <a:r>
              <a:rPr lang="en-US" altLang="zh-TW" sz="2000" dirty="0">
                <a:latin typeface="HG丸ｺﾞｼｯｸM-PRO" pitchFamily="50" charset="-128"/>
                <a:ea typeface="HG丸ｺﾞｼｯｸM-PRO" pitchFamily="50" charset="-128"/>
              </a:rPr>
              <a:t> </a:t>
            </a:r>
            <a:r>
              <a:rPr lang="en-US" altLang="zh-TW" sz="2000" dirty="0" smtClean="0">
                <a:latin typeface="HG丸ｺﾞｼｯｸM-PRO" pitchFamily="50" charset="-128"/>
                <a:ea typeface="HG丸ｺﾞｼｯｸM-PRO" pitchFamily="50" charset="-128"/>
              </a:rPr>
              <a:t>             </a:t>
            </a:r>
            <a:r>
              <a:rPr lang="zh-TW" altLang="en-US" sz="2000" dirty="0" smtClean="0">
                <a:latin typeface="HG丸ｺﾞｼｯｸM-PRO" pitchFamily="50" charset="-128"/>
                <a:ea typeface="HG丸ｺﾞｼｯｸM-PRO" pitchFamily="50" charset="-128"/>
              </a:rPr>
              <a:t>連合会</a:t>
            </a:r>
            <a:r>
              <a:rPr lang="ja-JP" altLang="en-US" sz="2000" dirty="0" smtClean="0">
                <a:latin typeface="HG丸ｺﾞｼｯｸM-PRO" pitchFamily="50" charset="-128"/>
                <a:ea typeface="HG丸ｺﾞｼｯｸM-PRO" pitchFamily="50" charset="-128"/>
              </a:rPr>
              <a:t>に相談窓口を設置します。</a:t>
            </a:r>
            <a:endParaRPr lang="ja-JP" altLang="en-US" sz="2000" dirty="0">
              <a:latin typeface="HG丸ｺﾞｼｯｸM-PRO" pitchFamily="50" charset="-128"/>
              <a:ea typeface="HG丸ｺﾞｼｯｸM-PRO" pitchFamily="50" charset="-128"/>
            </a:endParaRPr>
          </a:p>
        </p:txBody>
      </p:sp>
      <p:sp>
        <p:nvSpPr>
          <p:cNvPr id="23" name="正方形/長方形 22"/>
          <p:cNvSpPr/>
          <p:nvPr/>
        </p:nvSpPr>
        <p:spPr>
          <a:xfrm>
            <a:off x="497505" y="1866019"/>
            <a:ext cx="7875875" cy="707886"/>
          </a:xfrm>
          <a:prstGeom prst="rect">
            <a:avLst/>
          </a:prstGeom>
        </p:spPr>
        <p:txBody>
          <a:bodyPr wrap="square">
            <a:spAutoFit/>
          </a:bodyPr>
          <a:lstStyle/>
          <a:p>
            <a:pPr marL="365125" indent="-365125"/>
            <a:r>
              <a:rPr lang="ja-JP" altLang="en-US" sz="2000" dirty="0" smtClean="0">
                <a:latin typeface="HG丸ｺﾞｼｯｸM-PRO" pitchFamily="50" charset="-128"/>
                <a:ea typeface="HG丸ｺﾞｼｯｸM-PRO" pitchFamily="50" charset="-128"/>
              </a:rPr>
              <a:t>       ② すでに経済産業省及び経済産業局に「消費税転嫁対策室」</a:t>
            </a:r>
            <a:endParaRPr lang="en-US" altLang="ja-JP" sz="2000" dirty="0" smtClean="0">
              <a:latin typeface="HG丸ｺﾞｼｯｸM-PRO" pitchFamily="50" charset="-128"/>
              <a:ea typeface="HG丸ｺﾞｼｯｸM-PRO" pitchFamily="50" charset="-128"/>
            </a:endParaRPr>
          </a:p>
          <a:p>
            <a:pPr marL="365125" indent="-365125"/>
            <a:r>
              <a:rPr lang="en-US" altLang="ja-JP" sz="2000" dirty="0">
                <a:latin typeface="HG丸ｺﾞｼｯｸM-PRO" pitchFamily="50" charset="-128"/>
                <a:ea typeface="HG丸ｺﾞｼｯｸM-PRO" pitchFamily="50" charset="-128"/>
              </a:rPr>
              <a:t> </a:t>
            </a:r>
            <a:r>
              <a:rPr lang="en-US" altLang="ja-JP" sz="2000" dirty="0" smtClean="0">
                <a:latin typeface="HG丸ｺﾞｼｯｸM-PRO" pitchFamily="50" charset="-128"/>
                <a:ea typeface="HG丸ｺﾞｼｯｸM-PRO" pitchFamily="50" charset="-128"/>
              </a:rPr>
              <a:t>          </a:t>
            </a:r>
            <a:r>
              <a:rPr lang="ja-JP" altLang="en-US" sz="2000" dirty="0" smtClean="0">
                <a:latin typeface="HG丸ｺﾞｼｯｸM-PRO" pitchFamily="50" charset="-128"/>
                <a:ea typeface="HG丸ｺﾞｼｯｸM-PRO" pitchFamily="50" charset="-128"/>
              </a:rPr>
              <a:t>を設置し、相談等の対応を行っております。</a:t>
            </a:r>
            <a:endParaRPr lang="ja-JP" altLang="en-US" dirty="0">
              <a:latin typeface="HG丸ｺﾞｼｯｸM-PRO" pitchFamily="50" charset="-128"/>
              <a:ea typeface="HG丸ｺﾞｼｯｸM-PRO" pitchFamily="50" charset="-128"/>
            </a:endParaRPr>
          </a:p>
        </p:txBody>
      </p:sp>
      <p:sp>
        <p:nvSpPr>
          <p:cNvPr id="24" name="正方形/長方形 23"/>
          <p:cNvSpPr/>
          <p:nvPr/>
        </p:nvSpPr>
        <p:spPr>
          <a:xfrm>
            <a:off x="112134" y="658002"/>
            <a:ext cx="8008159" cy="461665"/>
          </a:xfrm>
          <a:prstGeom prst="rect">
            <a:avLst/>
          </a:prstGeom>
        </p:spPr>
        <p:txBody>
          <a:bodyPr wrap="square">
            <a:spAutoFit/>
          </a:bodyPr>
          <a:lstStyle/>
          <a:p>
            <a:pPr marL="900113" indent="-900113"/>
            <a:r>
              <a:rPr lang="ja-JP" altLang="en-US" sz="2400" dirty="0" smtClean="0">
                <a:latin typeface="HG創英角ﾎﾟｯﾌﾟ体" pitchFamily="49" charset="-128"/>
                <a:ea typeface="HG創英角ﾎﾟｯﾌﾟ体" pitchFamily="49" charset="-128"/>
              </a:rPr>
              <a:t>（１）消費税の価格転嫁に関する相談窓口を設置します。</a:t>
            </a:r>
            <a:endParaRPr lang="ja-JP" altLang="en-US" sz="2400" dirty="0">
              <a:latin typeface="HG創英角ﾎﾟｯﾌﾟ体" pitchFamily="49" charset="-128"/>
              <a:ea typeface="HG創英角ﾎﾟｯﾌﾟ体" pitchFamily="49" charset="-128"/>
            </a:endParaRPr>
          </a:p>
        </p:txBody>
      </p:sp>
      <p:sp>
        <p:nvSpPr>
          <p:cNvPr id="25" name="角丸四角形 24"/>
          <p:cNvSpPr/>
          <p:nvPr/>
        </p:nvSpPr>
        <p:spPr>
          <a:xfrm>
            <a:off x="114888" y="2815958"/>
            <a:ext cx="9635794" cy="1577408"/>
          </a:xfrm>
          <a:prstGeom prst="roundRect">
            <a:avLst>
              <a:gd name="adj" fmla="val 10344"/>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6" name="正方形/長方形 25"/>
          <p:cNvSpPr/>
          <p:nvPr/>
        </p:nvSpPr>
        <p:spPr>
          <a:xfrm>
            <a:off x="2225966" y="2967335"/>
            <a:ext cx="5067294" cy="461665"/>
          </a:xfrm>
          <a:prstGeom prst="rect">
            <a:avLst/>
          </a:prstGeom>
        </p:spPr>
        <p:txBody>
          <a:bodyPr wrap="square">
            <a:spAutoFit/>
          </a:bodyPr>
          <a:lstStyle/>
          <a:p>
            <a:pPr marL="900113" indent="-900113">
              <a:tabLst>
                <a:tab pos="0" algn="l"/>
              </a:tabLst>
            </a:pPr>
            <a:r>
              <a:rPr lang="ja-JP" altLang="en-US" sz="2400" dirty="0" smtClean="0">
                <a:latin typeface="HG創英角ﾎﾟｯﾌﾟ体" pitchFamily="49" charset="-128"/>
                <a:ea typeface="HG創英角ﾎﾟｯﾌﾟ体" pitchFamily="49" charset="-128"/>
              </a:rPr>
              <a:t>（２）講習会を開催します。</a:t>
            </a:r>
            <a:endParaRPr lang="ja-JP" altLang="en-US" sz="2400" dirty="0">
              <a:latin typeface="HG創英角ﾎﾟｯﾌﾟ体" pitchFamily="49" charset="-128"/>
              <a:ea typeface="HG創英角ﾎﾟｯﾌﾟ体" pitchFamily="49" charset="-128"/>
            </a:endParaRPr>
          </a:p>
        </p:txBody>
      </p:sp>
      <p:sp>
        <p:nvSpPr>
          <p:cNvPr id="28" name="正方形/長方形 27"/>
          <p:cNvSpPr/>
          <p:nvPr/>
        </p:nvSpPr>
        <p:spPr>
          <a:xfrm>
            <a:off x="2297705" y="3576209"/>
            <a:ext cx="7335815" cy="707886"/>
          </a:xfrm>
          <a:prstGeom prst="rect">
            <a:avLst/>
          </a:prstGeom>
        </p:spPr>
        <p:txBody>
          <a:bodyPr wrap="square">
            <a:spAutoFit/>
          </a:bodyPr>
          <a:lstStyle/>
          <a:p>
            <a:pPr marL="365125" indent="-365125"/>
            <a:r>
              <a:rPr lang="ja-JP" altLang="en-US" sz="2000" dirty="0" smtClean="0">
                <a:latin typeface="HG丸ｺﾞｼｯｸM-PRO" pitchFamily="50" charset="-128"/>
                <a:ea typeface="HG丸ｺﾞｼｯｸM-PRO" pitchFamily="50" charset="-128"/>
              </a:rPr>
              <a:t>　</a:t>
            </a:r>
            <a:r>
              <a:rPr lang="ja-JP" altLang="en-US" sz="2000" dirty="0">
                <a:solidFill>
                  <a:prstClr val="black"/>
                </a:solidFill>
                <a:latin typeface="HG丸ｺﾞｼｯｸM-PRO" pitchFamily="50" charset="-128"/>
                <a:ea typeface="HG丸ｺﾞｼｯｸM-PRO" pitchFamily="50" charset="-128"/>
              </a:rPr>
              <a:t>概要：</a:t>
            </a:r>
            <a:r>
              <a:rPr lang="ja-JP" altLang="en-US" sz="2000" dirty="0" smtClean="0">
                <a:latin typeface="HG丸ｺﾞｼｯｸM-PRO" pitchFamily="50" charset="-128"/>
                <a:ea typeface="HG丸ｺﾞｼｯｸM-PRO" pitchFamily="50" charset="-128"/>
              </a:rPr>
              <a:t>消費税制度の改正内容の周知や消費税の転嫁対策に</a:t>
            </a:r>
            <a:endParaRPr lang="en-US" altLang="ja-JP" sz="2000" dirty="0" smtClean="0">
              <a:latin typeface="HG丸ｺﾞｼｯｸM-PRO" pitchFamily="50" charset="-128"/>
              <a:ea typeface="HG丸ｺﾞｼｯｸM-PRO" pitchFamily="50" charset="-128"/>
            </a:endParaRPr>
          </a:p>
          <a:p>
            <a:pPr marL="365125" indent="-365125"/>
            <a:r>
              <a:rPr lang="ja-JP" altLang="en-US" sz="2000" dirty="0">
                <a:latin typeface="HG丸ｺﾞｼｯｸM-PRO" pitchFamily="50" charset="-128"/>
                <a:ea typeface="HG丸ｺﾞｼｯｸM-PRO" pitchFamily="50" charset="-128"/>
              </a:rPr>
              <a:t>　</a:t>
            </a:r>
            <a:r>
              <a:rPr lang="ja-JP" altLang="en-US" sz="2000" dirty="0" smtClean="0">
                <a:latin typeface="HG丸ｺﾞｼｯｸM-PRO" pitchFamily="50" charset="-128"/>
                <a:ea typeface="HG丸ｺﾞｼｯｸM-PRO" pitchFamily="50" charset="-128"/>
              </a:rPr>
              <a:t>　　　関する講習会やフォーラムを開催します。</a:t>
            </a:r>
            <a:endParaRPr lang="ja-JP" altLang="en-US" dirty="0">
              <a:latin typeface="HG丸ｺﾞｼｯｸM-PRO" pitchFamily="50" charset="-128"/>
              <a:ea typeface="HG丸ｺﾞｼｯｸM-PRO" pitchFamily="50" charset="-128"/>
            </a:endParaRPr>
          </a:p>
        </p:txBody>
      </p:sp>
      <p:sp>
        <p:nvSpPr>
          <p:cNvPr id="33" name="角丸四角形 32"/>
          <p:cNvSpPr/>
          <p:nvPr/>
        </p:nvSpPr>
        <p:spPr>
          <a:xfrm>
            <a:off x="81367" y="4509120"/>
            <a:ext cx="9667836" cy="1606828"/>
          </a:xfrm>
          <a:prstGeom prst="roundRect">
            <a:avLst>
              <a:gd name="adj" fmla="val 700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34" name="正方形/長方形 33"/>
          <p:cNvSpPr/>
          <p:nvPr/>
        </p:nvSpPr>
        <p:spPr>
          <a:xfrm>
            <a:off x="117714" y="4587515"/>
            <a:ext cx="7528885" cy="461665"/>
          </a:xfrm>
          <a:prstGeom prst="rect">
            <a:avLst/>
          </a:prstGeom>
        </p:spPr>
        <p:txBody>
          <a:bodyPr wrap="square">
            <a:spAutoFit/>
          </a:bodyPr>
          <a:lstStyle/>
          <a:p>
            <a:r>
              <a:rPr lang="ja-JP" altLang="en-US" sz="2400" dirty="0" smtClean="0">
                <a:latin typeface="HG創英角ﾎﾟｯﾌﾟ体" pitchFamily="49" charset="-128"/>
                <a:ea typeface="HG創英角ﾎﾟｯﾌﾟ体" pitchFamily="49" charset="-128"/>
              </a:rPr>
              <a:t>（３）専門家による出張</a:t>
            </a:r>
            <a:r>
              <a:rPr lang="ja-JP" altLang="en-US" sz="2400" dirty="0">
                <a:latin typeface="HG創英角ﾎﾟｯﾌﾟ体" pitchFamily="49" charset="-128"/>
                <a:ea typeface="HG創英角ﾎﾟｯﾌﾟ体" pitchFamily="49" charset="-128"/>
              </a:rPr>
              <a:t>相談をします</a:t>
            </a:r>
            <a:r>
              <a:rPr lang="ja-JP" altLang="en-US" sz="2400" dirty="0" smtClean="0">
                <a:latin typeface="HG創英角ﾎﾟｯﾌﾟ体" pitchFamily="49" charset="-128"/>
                <a:ea typeface="HG創英角ﾎﾟｯﾌﾟ体" pitchFamily="49" charset="-128"/>
              </a:rPr>
              <a:t>。</a:t>
            </a:r>
            <a:endParaRPr lang="ja-JP" altLang="en-US" sz="2400" dirty="0">
              <a:latin typeface="HG創英角ﾎﾟｯﾌﾟ体" pitchFamily="49" charset="-128"/>
              <a:ea typeface="HG創英角ﾎﾟｯﾌﾟ体" pitchFamily="49" charset="-128"/>
            </a:endParaRPr>
          </a:p>
        </p:txBody>
      </p:sp>
      <p:sp>
        <p:nvSpPr>
          <p:cNvPr id="38" name="正方形/長方形 37"/>
          <p:cNvSpPr/>
          <p:nvPr/>
        </p:nvSpPr>
        <p:spPr>
          <a:xfrm>
            <a:off x="722530" y="5094185"/>
            <a:ext cx="6345705" cy="707886"/>
          </a:xfrm>
          <a:prstGeom prst="rect">
            <a:avLst/>
          </a:prstGeom>
        </p:spPr>
        <p:txBody>
          <a:bodyPr wrap="square">
            <a:spAutoFit/>
          </a:bodyPr>
          <a:lstStyle/>
          <a:p>
            <a:pPr marL="365125" indent="-365125"/>
            <a:r>
              <a:rPr lang="ja-JP" altLang="en-US" sz="2000" dirty="0" smtClean="0">
                <a:latin typeface="HG創英角ﾎﾟｯﾌﾟ体" pitchFamily="49" charset="-128"/>
                <a:ea typeface="HG創英角ﾎﾟｯﾌﾟ体" pitchFamily="49" charset="-128"/>
              </a:rPr>
              <a:t>　</a:t>
            </a:r>
            <a:r>
              <a:rPr lang="ja-JP" altLang="en-US" sz="2000" dirty="0">
                <a:solidFill>
                  <a:prstClr val="black"/>
                </a:solidFill>
                <a:latin typeface="HG丸ｺﾞｼｯｸM-PRO" pitchFamily="50" charset="-128"/>
                <a:ea typeface="HG丸ｺﾞｼｯｸM-PRO" pitchFamily="50" charset="-128"/>
              </a:rPr>
              <a:t>概要</a:t>
            </a:r>
            <a:r>
              <a:rPr lang="ja-JP" altLang="en-US" sz="2000" dirty="0" smtClean="0">
                <a:solidFill>
                  <a:prstClr val="black"/>
                </a:solidFill>
                <a:latin typeface="HG丸ｺﾞｼｯｸM-PRO" pitchFamily="50" charset="-128"/>
                <a:ea typeface="HG丸ｺﾞｼｯｸM-PRO" pitchFamily="50" charset="-128"/>
              </a:rPr>
              <a:t>：</a:t>
            </a:r>
            <a:r>
              <a:rPr lang="ja-JP" altLang="en-US" sz="2000" dirty="0">
                <a:latin typeface="HG丸ｺﾞｼｯｸM-PRO" pitchFamily="50" charset="-128"/>
                <a:ea typeface="HG丸ｺﾞｼｯｸM-PRO" pitchFamily="50" charset="-128"/>
              </a:rPr>
              <a:t>商工会議所・商工会から専門家</a:t>
            </a:r>
            <a:r>
              <a:rPr lang="ja-JP" altLang="en-US" sz="2000" dirty="0" smtClean="0">
                <a:latin typeface="HG丸ｺﾞｼｯｸM-PRO" pitchFamily="50" charset="-128"/>
                <a:ea typeface="HG丸ｺﾞｼｯｸM-PRO" pitchFamily="50" charset="-128"/>
              </a:rPr>
              <a:t>を派遣</a:t>
            </a:r>
            <a:endParaRPr lang="en-US" altLang="ja-JP" sz="2000" dirty="0" smtClean="0">
              <a:latin typeface="HG丸ｺﾞｼｯｸM-PRO" pitchFamily="50" charset="-128"/>
              <a:ea typeface="HG丸ｺﾞｼｯｸM-PRO" pitchFamily="50" charset="-128"/>
            </a:endParaRPr>
          </a:p>
          <a:p>
            <a:pPr marL="365125" indent="-365125"/>
            <a:r>
              <a:rPr lang="en-US" altLang="ja-JP" sz="2000" dirty="0">
                <a:latin typeface="HG丸ｺﾞｼｯｸM-PRO" pitchFamily="50" charset="-128"/>
                <a:ea typeface="HG丸ｺﾞｼｯｸM-PRO" pitchFamily="50" charset="-128"/>
              </a:rPr>
              <a:t> </a:t>
            </a:r>
            <a:r>
              <a:rPr lang="en-US" altLang="ja-JP" sz="2000" dirty="0" smtClean="0">
                <a:latin typeface="HG丸ｺﾞｼｯｸM-PRO" pitchFamily="50" charset="-128"/>
                <a:ea typeface="HG丸ｺﾞｼｯｸM-PRO" pitchFamily="50" charset="-128"/>
              </a:rPr>
              <a:t>            </a:t>
            </a:r>
            <a:r>
              <a:rPr lang="ja-JP" altLang="en-US" sz="2000" dirty="0">
                <a:latin typeface="HG丸ｺﾞｼｯｸM-PRO" pitchFamily="50" charset="-128"/>
                <a:ea typeface="HG丸ｺﾞｼｯｸM-PRO" pitchFamily="50" charset="-128"/>
              </a:rPr>
              <a:t>して出張相談を</a:t>
            </a:r>
            <a:r>
              <a:rPr lang="ja-JP" altLang="en-US" sz="2000" dirty="0" smtClean="0">
                <a:latin typeface="HG丸ｺﾞｼｯｸM-PRO" pitchFamily="50" charset="-128"/>
                <a:ea typeface="HG丸ｺﾞｼｯｸM-PRO" pitchFamily="50" charset="-128"/>
              </a:rPr>
              <a:t>行います。</a:t>
            </a:r>
            <a:endParaRPr lang="ja-JP" altLang="en-US" dirty="0">
              <a:latin typeface="HG丸ｺﾞｼｯｸM-PRO" pitchFamily="50" charset="-128"/>
              <a:ea typeface="HG丸ｺﾞｼｯｸM-PRO" pitchFamily="50" charset="-128"/>
            </a:endParaRPr>
          </a:p>
        </p:txBody>
      </p:sp>
      <p:sp>
        <p:nvSpPr>
          <p:cNvPr id="58" name="直方体 57"/>
          <p:cNvSpPr/>
          <p:nvPr/>
        </p:nvSpPr>
        <p:spPr>
          <a:xfrm>
            <a:off x="248752" y="3023955"/>
            <a:ext cx="1862607" cy="1252844"/>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消費税転嫁</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対策窓口</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相談事業</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59" name="直方体 58"/>
          <p:cNvSpPr/>
          <p:nvPr/>
        </p:nvSpPr>
        <p:spPr>
          <a:xfrm>
            <a:off x="8120293" y="1583795"/>
            <a:ext cx="1641255" cy="1027134"/>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消費税転嫁</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対策窓口</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相談事業</a:t>
            </a:r>
            <a:endParaRPr kumimoji="1" lang="ja-JP" altLang="en-US" sz="1300" dirty="0">
              <a:solidFill>
                <a:schemeClr val="tx1"/>
              </a:solidFill>
              <a:latin typeface="ＤＨＰ特太ゴシック体" pitchFamily="50" charset="-128"/>
              <a:ea typeface="ＤＨＰ特太ゴシック体" pitchFamily="50" charset="-128"/>
            </a:endParaRPr>
          </a:p>
        </p:txBody>
      </p:sp>
      <p:pic>
        <p:nvPicPr>
          <p:cNvPr id="5122" name="Picture 2" descr="「消費税転嫁対策特別措置法」の施行に伴い、消費税の転嫁等に係る取引上の相談に応じています。消費税転嫁対策相談専用フリーダイヤルを開設しました。フリーダイヤル">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146290" y="5723764"/>
            <a:ext cx="4667250" cy="990601"/>
          </a:xfrm>
          <a:prstGeom prst="rect">
            <a:avLst/>
          </a:prstGeom>
          <a:noFill/>
          <a:extLst>
            <a:ext uri="{909E8E84-426E-40DD-AFC4-6F175D3DCCD1}">
              <a14:hiddenFill xmlns:a14="http://schemas.microsoft.com/office/drawing/2010/main" xmlns="">
                <a:solidFill>
                  <a:srgbClr val="FFFFFF"/>
                </a:solidFill>
              </a14:hiddenFill>
            </a:ext>
          </a:extLst>
        </p:spPr>
      </p:pic>
      <p:sp>
        <p:nvSpPr>
          <p:cNvPr id="64" name="円/楕円 63"/>
          <p:cNvSpPr/>
          <p:nvPr/>
        </p:nvSpPr>
        <p:spPr>
          <a:xfrm>
            <a:off x="9533602" y="6471293"/>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en-US" altLang="ja-JP" dirty="0" smtClean="0">
                <a:solidFill>
                  <a:schemeClr val="tx1"/>
                </a:solidFill>
                <a:latin typeface="HG創英角ﾎﾟｯﾌﾟ体" pitchFamily="49" charset="-128"/>
                <a:ea typeface="HG創英角ﾎﾟｯﾌﾟ体" pitchFamily="49" charset="-128"/>
              </a:rPr>
              <a:t>10</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65" name="直方体 64"/>
          <p:cNvSpPr/>
          <p:nvPr/>
        </p:nvSpPr>
        <p:spPr>
          <a:xfrm>
            <a:off x="7137170" y="4607111"/>
            <a:ext cx="1641255" cy="1027134"/>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消費税転嫁</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対策窓口</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相談事業</a:t>
            </a:r>
            <a:endParaRPr kumimoji="1" lang="ja-JP" altLang="en-US" sz="1300" dirty="0">
              <a:solidFill>
                <a:schemeClr val="tx1"/>
              </a:solidFill>
              <a:latin typeface="ＤＨＰ特太ゴシック体" pitchFamily="50" charset="-128"/>
              <a:ea typeface="ＤＨＰ特太ゴシック体" pitchFamily="50" charset="-128"/>
            </a:endParaRPr>
          </a:p>
        </p:txBody>
      </p:sp>
    </p:spTree>
    <p:extLst>
      <p:ext uri="{BB962C8B-B14F-4D97-AF65-F5344CB8AC3E}">
        <p14:creationId xmlns:p14="http://schemas.microsoft.com/office/powerpoint/2010/main" xmlns="" val="21988269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テキスト ボックス 42"/>
          <p:cNvSpPr txBox="1"/>
          <p:nvPr/>
        </p:nvSpPr>
        <p:spPr>
          <a:xfrm>
            <a:off x="497505" y="98630"/>
            <a:ext cx="5211683" cy="523220"/>
          </a:xfrm>
          <a:prstGeom prst="rect">
            <a:avLst/>
          </a:prstGeom>
          <a:noFill/>
        </p:spPr>
        <p:txBody>
          <a:bodyPr wrap="none" rtlCol="0">
            <a:spAutoFit/>
          </a:bodyPr>
          <a:lstStyle/>
          <a:p>
            <a:r>
              <a:rPr lang="ja-JP" altLang="en-US" sz="2800" dirty="0">
                <a:latin typeface="HG創英角ﾎﾟｯﾌﾟ体" pitchFamily="49" charset="-128"/>
                <a:ea typeface="HG創英角ﾎﾟｯﾌﾟ体" pitchFamily="49" charset="-128"/>
              </a:rPr>
              <a:t>８</a:t>
            </a:r>
            <a:r>
              <a:rPr lang="ja-JP" altLang="en-US" sz="2800" dirty="0" smtClean="0">
                <a:latin typeface="HG創英角ﾎﾟｯﾌﾟ体" pitchFamily="49" charset="-128"/>
                <a:ea typeface="HG創英角ﾎﾟｯﾌﾟ体" pitchFamily="49" charset="-128"/>
              </a:rPr>
              <a:t>．</a:t>
            </a:r>
            <a:r>
              <a:rPr lang="ja-JP" altLang="en-US" sz="2800" dirty="0">
                <a:latin typeface="HG創英角ﾎﾟｯﾌﾟ体" pitchFamily="49" charset="-128"/>
                <a:ea typeface="HG創英角ﾎﾟｯﾌﾟ体" pitchFamily="49" charset="-128"/>
              </a:rPr>
              <a:t>魅力的な街づくりをしたい</a:t>
            </a:r>
          </a:p>
        </p:txBody>
      </p:sp>
      <p:cxnSp>
        <p:nvCxnSpPr>
          <p:cNvPr id="44" name="直線コネクタ 43"/>
          <p:cNvCxnSpPr/>
          <p:nvPr/>
        </p:nvCxnSpPr>
        <p:spPr>
          <a:xfrm>
            <a:off x="497505" y="635220"/>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0" y="635220"/>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角丸四角形 61"/>
          <p:cNvSpPr/>
          <p:nvPr/>
        </p:nvSpPr>
        <p:spPr>
          <a:xfrm>
            <a:off x="92460" y="4779150"/>
            <a:ext cx="9722542" cy="1804874"/>
          </a:xfrm>
          <a:prstGeom prst="roundRect">
            <a:avLst>
              <a:gd name="adj" fmla="val 421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64" name="正方形/長方形 63"/>
          <p:cNvSpPr/>
          <p:nvPr/>
        </p:nvSpPr>
        <p:spPr>
          <a:xfrm>
            <a:off x="3393986" y="4758243"/>
            <a:ext cx="6104519" cy="830997"/>
          </a:xfrm>
          <a:prstGeom prst="rect">
            <a:avLst/>
          </a:prstGeom>
        </p:spPr>
        <p:txBody>
          <a:bodyPr wrap="square">
            <a:spAutoFit/>
          </a:bodyPr>
          <a:lstStyle/>
          <a:p>
            <a:pPr marL="900113" indent="-900113">
              <a:tabLst>
                <a:tab pos="0" algn="l"/>
              </a:tabLst>
            </a:pPr>
            <a:r>
              <a:rPr lang="ja-JP" altLang="en-US" sz="2400" dirty="0" smtClean="0">
                <a:latin typeface="HG創英角ﾎﾟｯﾌﾟ体" pitchFamily="49" charset="-128"/>
                <a:ea typeface="HG創英角ﾎﾟｯﾌﾟ体" pitchFamily="49" charset="-128"/>
              </a:rPr>
              <a:t>（４）中心市街地の活性化のための取り組みに対して支援します。</a:t>
            </a:r>
            <a:endParaRPr lang="ja-JP" altLang="en-US" sz="2400" dirty="0">
              <a:latin typeface="HG創英角ﾎﾟｯﾌﾟ体" pitchFamily="49" charset="-128"/>
              <a:ea typeface="HG創英角ﾎﾟｯﾌﾟ体" pitchFamily="49" charset="-128"/>
            </a:endParaRPr>
          </a:p>
        </p:txBody>
      </p:sp>
      <p:sp>
        <p:nvSpPr>
          <p:cNvPr id="65" name="直方体 64"/>
          <p:cNvSpPr/>
          <p:nvPr/>
        </p:nvSpPr>
        <p:spPr>
          <a:xfrm>
            <a:off x="542510" y="4979067"/>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中心市街地</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活性化事業</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（中心市街地</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再興戦略</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66" name="正方形/長方形 65"/>
          <p:cNvSpPr/>
          <p:nvPr/>
        </p:nvSpPr>
        <p:spPr>
          <a:xfrm>
            <a:off x="2432719" y="5580238"/>
            <a:ext cx="7245805" cy="954107"/>
          </a:xfrm>
          <a:prstGeom prst="rect">
            <a:avLst/>
          </a:prstGeom>
        </p:spPr>
        <p:txBody>
          <a:bodyPr wrap="square">
            <a:spAutoFit/>
          </a:bodyPr>
          <a:lstStyle/>
          <a:p>
            <a:pPr marL="900113" indent="-900113"/>
            <a:r>
              <a:rPr lang="ja-JP" altLang="en-US" dirty="0" smtClean="0">
                <a:solidFill>
                  <a:prstClr val="black"/>
                </a:solidFill>
                <a:latin typeface="HG丸ｺﾞｼｯｸM-PRO" pitchFamily="50" charset="-128"/>
                <a:ea typeface="HG丸ｺﾞｼｯｸM-PRO" pitchFamily="50" charset="-128"/>
              </a:rPr>
              <a:t>・</a:t>
            </a:r>
            <a:r>
              <a:rPr lang="ja-JP" altLang="en-US" dirty="0">
                <a:solidFill>
                  <a:prstClr val="black"/>
                </a:solidFill>
                <a:latin typeface="HG丸ｺﾞｼｯｸM-PRO" pitchFamily="50" charset="-128"/>
                <a:ea typeface="HG丸ｺﾞｼｯｸM-PRO" pitchFamily="50" charset="-128"/>
              </a:rPr>
              <a:t>概要</a:t>
            </a:r>
            <a:r>
              <a:rPr lang="ja-JP" altLang="en-US" dirty="0" smtClean="0">
                <a:solidFill>
                  <a:prstClr val="black"/>
                </a:solidFill>
                <a:latin typeface="HG丸ｺﾞｼｯｸM-PRO" pitchFamily="50" charset="-128"/>
                <a:ea typeface="HG丸ｺﾞｼｯｸM-PRO" pitchFamily="50" charset="-128"/>
              </a:rPr>
              <a:t>：</a:t>
            </a:r>
            <a:r>
              <a:rPr lang="ja-JP" altLang="en-US" dirty="0" smtClean="0">
                <a:latin typeface="HG丸ｺﾞｼｯｸM-PRO" pitchFamily="50" charset="-128"/>
                <a:ea typeface="HG丸ｺﾞｼｯｸM-PRO" pitchFamily="50" charset="-128"/>
              </a:rPr>
              <a:t>地元商店街に対する経済効果が及ぶような</a:t>
            </a:r>
            <a:r>
              <a:rPr lang="ja-JP" altLang="ja-JP" dirty="0" smtClean="0">
                <a:latin typeface="HG丸ｺﾞｼｯｸM-PRO" pitchFamily="50" charset="-128"/>
                <a:ea typeface="HG丸ｺﾞｼｯｸM-PRO" pitchFamily="50" charset="-128"/>
              </a:rPr>
              <a:t>商業</a:t>
            </a:r>
            <a:r>
              <a:rPr lang="ja-JP" altLang="ja-JP" dirty="0">
                <a:latin typeface="HG丸ｺﾞｼｯｸM-PRO" pitchFamily="50" charset="-128"/>
                <a:ea typeface="HG丸ｺﾞｼｯｸM-PRO" pitchFamily="50" charset="-128"/>
              </a:rPr>
              <a:t>施設等の整備、改修、</a:t>
            </a:r>
            <a:r>
              <a:rPr lang="ja-JP" altLang="ja-JP" dirty="0" smtClean="0">
                <a:latin typeface="HG丸ｺﾞｼｯｸM-PRO" pitchFamily="50" charset="-128"/>
                <a:ea typeface="HG丸ｺﾞｼｯｸM-PRO" pitchFamily="50" charset="-128"/>
              </a:rPr>
              <a:t>解体</a:t>
            </a:r>
            <a:r>
              <a:rPr lang="ja-JP" altLang="en-US" dirty="0" smtClean="0">
                <a:latin typeface="HG丸ｺﾞｼｯｸM-PRO" pitchFamily="50" charset="-128"/>
                <a:ea typeface="HG丸ｺﾞｼｯｸM-PRO" pitchFamily="50" charset="-128"/>
              </a:rPr>
              <a:t>及び事業化可能性調査を行う</a:t>
            </a:r>
            <a:r>
              <a:rPr lang="ja-JP" altLang="ja-JP" dirty="0" smtClean="0">
                <a:latin typeface="HG丸ｺﾞｼｯｸM-PRO" pitchFamily="50" charset="-128"/>
                <a:ea typeface="HG丸ｺﾞｼｯｸM-PRO" pitchFamily="50" charset="-128"/>
              </a:rPr>
              <a:t>民間事</a:t>
            </a:r>
            <a:r>
              <a:rPr lang="ja-JP" altLang="ja-JP" dirty="0">
                <a:latin typeface="HG丸ｺﾞｼｯｸM-PRO" pitchFamily="50" charset="-128"/>
                <a:ea typeface="HG丸ｺﾞｼｯｸM-PRO" pitchFamily="50" charset="-128"/>
              </a:rPr>
              <a:t>業者や商店街振興組合</a:t>
            </a:r>
            <a:r>
              <a:rPr lang="ja-JP" altLang="ja-JP" dirty="0" smtClean="0">
                <a:latin typeface="HG丸ｺﾞｼｯｸM-PRO" pitchFamily="50" charset="-128"/>
                <a:ea typeface="HG丸ｺﾞｼｯｸM-PRO" pitchFamily="50" charset="-128"/>
              </a:rPr>
              <a:t>等</a:t>
            </a:r>
            <a:r>
              <a:rPr lang="ja-JP" altLang="en-US" dirty="0" smtClean="0">
                <a:latin typeface="HG丸ｺﾞｼｯｸM-PRO" pitchFamily="50" charset="-128"/>
                <a:ea typeface="HG丸ｺﾞｼｯｸM-PRO" pitchFamily="50" charset="-128"/>
              </a:rPr>
              <a:t>を支援します</a:t>
            </a:r>
            <a:r>
              <a:rPr lang="ja-JP" altLang="ja-JP" dirty="0" smtClean="0">
                <a:latin typeface="HG丸ｺﾞｼｯｸM-PRO" pitchFamily="50" charset="-128"/>
                <a:ea typeface="HG丸ｺﾞｼｯｸM-PRO" pitchFamily="50" charset="-128"/>
              </a:rPr>
              <a:t>。</a:t>
            </a:r>
            <a:endParaRPr lang="ja-JP" altLang="en-US" sz="2000" dirty="0">
              <a:latin typeface="HG丸ｺﾞｼｯｸM-PRO" pitchFamily="50" charset="-128"/>
              <a:ea typeface="HG丸ｺﾞｼｯｸM-PRO" pitchFamily="50" charset="-128"/>
            </a:endParaRPr>
          </a:p>
        </p:txBody>
      </p:sp>
      <p:sp>
        <p:nvSpPr>
          <p:cNvPr id="67" name="角丸四角形 66"/>
          <p:cNvSpPr/>
          <p:nvPr/>
        </p:nvSpPr>
        <p:spPr>
          <a:xfrm>
            <a:off x="636969" y="6309320"/>
            <a:ext cx="2605841" cy="235354"/>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prstClr val="black"/>
                </a:solidFill>
                <a:latin typeface="Arial" charset="0"/>
                <a:ea typeface="ＭＳ Ｐゴシック" charset="-128"/>
              </a:rPr>
              <a:t>【</a:t>
            </a:r>
            <a:r>
              <a:rPr lang="zh-TW" altLang="en-US" sz="1600" b="1" dirty="0">
                <a:solidFill>
                  <a:prstClr val="black"/>
                </a:solidFill>
                <a:latin typeface="Arial" charset="0"/>
                <a:ea typeface="ＭＳ Ｐゴシック" charset="-128"/>
              </a:rPr>
              <a:t>補助率：</a:t>
            </a:r>
            <a:r>
              <a:rPr lang="ja-JP" altLang="en-US" sz="1600" b="1" dirty="0">
                <a:solidFill>
                  <a:prstClr val="black"/>
                </a:solidFill>
                <a:latin typeface="Arial" charset="0"/>
                <a:ea typeface="ＭＳ Ｐゴシック" charset="-128"/>
              </a:rPr>
              <a:t>２</a:t>
            </a:r>
            <a:r>
              <a:rPr lang="zh-TW" altLang="en-US" sz="1600" b="1" dirty="0">
                <a:solidFill>
                  <a:prstClr val="black"/>
                </a:solidFill>
                <a:latin typeface="Arial" charset="0"/>
                <a:ea typeface="ＭＳ Ｐゴシック" charset="-128"/>
              </a:rPr>
              <a:t>／</a:t>
            </a:r>
            <a:r>
              <a:rPr lang="ja-JP" altLang="en-US" sz="1600" b="1" dirty="0" smtClean="0">
                <a:solidFill>
                  <a:prstClr val="black"/>
                </a:solidFill>
                <a:latin typeface="Arial" charset="0"/>
                <a:ea typeface="ＭＳ Ｐゴシック" charset="-128"/>
              </a:rPr>
              <a:t>３、定額</a:t>
            </a:r>
            <a:r>
              <a:rPr lang="en-US" altLang="ja-JP" sz="1600" b="1" dirty="0" smtClean="0">
                <a:solidFill>
                  <a:prstClr val="black"/>
                </a:solidFill>
                <a:latin typeface="Arial" charset="0"/>
                <a:ea typeface="ＭＳ Ｐゴシック" charset="-128"/>
              </a:rPr>
              <a:t> 】</a:t>
            </a:r>
            <a:endParaRPr kumimoji="1" lang="ja-JP" altLang="en-US" sz="1600" b="1" dirty="0"/>
          </a:p>
        </p:txBody>
      </p:sp>
      <p:sp>
        <p:nvSpPr>
          <p:cNvPr id="32" name="円/楕円 31"/>
          <p:cNvSpPr/>
          <p:nvPr/>
        </p:nvSpPr>
        <p:spPr>
          <a:xfrm>
            <a:off x="9533602" y="6471293"/>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en-US" altLang="ja-JP" dirty="0" smtClean="0">
                <a:solidFill>
                  <a:schemeClr val="tx1"/>
                </a:solidFill>
                <a:latin typeface="HG創英角ﾎﾟｯﾌﾟ体" pitchFamily="49" charset="-128"/>
                <a:ea typeface="HG創英角ﾎﾟｯﾌﾟ体" pitchFamily="49" charset="-128"/>
              </a:rPr>
              <a:t>11</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33" name="角丸四角形 32"/>
          <p:cNvSpPr/>
          <p:nvPr/>
        </p:nvSpPr>
        <p:spPr>
          <a:xfrm>
            <a:off x="103694" y="712905"/>
            <a:ext cx="9722542" cy="1804874"/>
          </a:xfrm>
          <a:prstGeom prst="roundRect">
            <a:avLst>
              <a:gd name="adj" fmla="val 421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4" name="角丸四角形 33"/>
          <p:cNvSpPr/>
          <p:nvPr/>
        </p:nvSpPr>
        <p:spPr>
          <a:xfrm>
            <a:off x="103694" y="2618910"/>
            <a:ext cx="9722542" cy="2079307"/>
          </a:xfrm>
          <a:prstGeom prst="roundRect">
            <a:avLst>
              <a:gd name="adj" fmla="val 421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35" name="正方形/長方形 34"/>
          <p:cNvSpPr/>
          <p:nvPr/>
        </p:nvSpPr>
        <p:spPr>
          <a:xfrm>
            <a:off x="2076132" y="683695"/>
            <a:ext cx="7751056" cy="461665"/>
          </a:xfrm>
          <a:prstGeom prst="rect">
            <a:avLst/>
          </a:prstGeom>
        </p:spPr>
        <p:txBody>
          <a:bodyPr wrap="square">
            <a:spAutoFit/>
          </a:bodyPr>
          <a:lstStyle/>
          <a:p>
            <a:pPr marL="900113" indent="-900113">
              <a:tabLst>
                <a:tab pos="0" algn="l"/>
              </a:tabLst>
            </a:pPr>
            <a:r>
              <a:rPr lang="ja-JP" altLang="en-US" sz="2400" dirty="0" smtClean="0">
                <a:latin typeface="HG創英角ﾎﾟｯﾌﾟ体" pitchFamily="49" charset="-128"/>
                <a:ea typeface="HG創英角ﾎﾟｯﾌﾟ体" pitchFamily="49" charset="-128"/>
              </a:rPr>
              <a:t>（１）商店街活性化への取組を支援します。</a:t>
            </a:r>
            <a:endParaRPr lang="ja-JP" altLang="en-US" sz="2400" dirty="0">
              <a:latin typeface="HG創英角ﾎﾟｯﾌﾟ体" pitchFamily="49" charset="-128"/>
              <a:ea typeface="HG創英角ﾎﾟｯﾌﾟ体" pitchFamily="49" charset="-128"/>
            </a:endParaRPr>
          </a:p>
        </p:txBody>
      </p:sp>
      <p:sp>
        <p:nvSpPr>
          <p:cNvPr id="36" name="正方形/長方形 35"/>
          <p:cNvSpPr/>
          <p:nvPr/>
        </p:nvSpPr>
        <p:spPr>
          <a:xfrm>
            <a:off x="93430" y="2618910"/>
            <a:ext cx="6104519" cy="830997"/>
          </a:xfrm>
          <a:prstGeom prst="rect">
            <a:avLst/>
          </a:prstGeom>
        </p:spPr>
        <p:txBody>
          <a:bodyPr wrap="square">
            <a:spAutoFit/>
          </a:bodyPr>
          <a:lstStyle/>
          <a:p>
            <a:pPr marL="900113" indent="-900113">
              <a:tabLst>
                <a:tab pos="0" algn="l"/>
              </a:tabLst>
            </a:pPr>
            <a:r>
              <a:rPr lang="ja-JP" altLang="en-US" sz="2400" dirty="0" smtClean="0">
                <a:latin typeface="HG創英角ﾎﾟｯﾌﾟ体" pitchFamily="49" charset="-128"/>
                <a:ea typeface="HG創英角ﾎﾟｯﾌﾟ体" pitchFamily="49" charset="-128"/>
              </a:rPr>
              <a:t>（</a:t>
            </a:r>
            <a:r>
              <a:rPr lang="ja-JP" altLang="en-US" sz="2400" dirty="0">
                <a:latin typeface="HG創英角ﾎﾟｯﾌﾟ体" pitchFamily="49" charset="-128"/>
                <a:ea typeface="HG創英角ﾎﾟｯﾌﾟ体" pitchFamily="49" charset="-128"/>
              </a:rPr>
              <a:t>２</a:t>
            </a:r>
            <a:r>
              <a:rPr lang="ja-JP" altLang="en-US" sz="2400" dirty="0" smtClean="0">
                <a:latin typeface="HG創英角ﾎﾟｯﾌﾟ体" pitchFamily="49" charset="-128"/>
                <a:ea typeface="HG創英角ﾎﾟｯﾌﾟ体" pitchFamily="49" charset="-128"/>
              </a:rPr>
              <a:t>）安心・安全なまちづくりへの取組</a:t>
            </a:r>
            <a:r>
              <a:rPr lang="ja-JP" altLang="en-US" sz="2400" dirty="0">
                <a:latin typeface="HG創英角ﾎﾟｯﾌﾟ体" pitchFamily="49" charset="-128"/>
                <a:ea typeface="HG創英角ﾎﾟｯﾌﾟ体" pitchFamily="49" charset="-128"/>
              </a:rPr>
              <a:t>を支援します。</a:t>
            </a:r>
          </a:p>
        </p:txBody>
      </p:sp>
      <p:sp>
        <p:nvSpPr>
          <p:cNvPr id="37" name="角丸四角形 36"/>
          <p:cNvSpPr/>
          <p:nvPr/>
        </p:nvSpPr>
        <p:spPr>
          <a:xfrm>
            <a:off x="2976412" y="3136283"/>
            <a:ext cx="3821793" cy="324000"/>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b="1" dirty="0" smtClean="0">
                <a:solidFill>
                  <a:prstClr val="black"/>
                </a:solidFill>
                <a:latin typeface="Arial" charset="0"/>
                <a:ea typeface="ＭＳ Ｐゴシック" charset="-128"/>
              </a:rPr>
              <a:t>補助率</a:t>
            </a:r>
            <a:r>
              <a:rPr lang="zh-TW" altLang="en-US" sz="1600" b="1" dirty="0">
                <a:solidFill>
                  <a:prstClr val="black"/>
                </a:solidFill>
                <a:latin typeface="Arial" charset="0"/>
                <a:ea typeface="ＭＳ Ｐゴシック" charset="-128"/>
              </a:rPr>
              <a:t>：</a:t>
            </a:r>
            <a:r>
              <a:rPr lang="ja-JP" altLang="en-US" sz="1600" b="1" dirty="0">
                <a:solidFill>
                  <a:prstClr val="black"/>
                </a:solidFill>
                <a:latin typeface="Arial" charset="0"/>
                <a:ea typeface="ＭＳ Ｐゴシック" charset="-128"/>
              </a:rPr>
              <a:t>２</a:t>
            </a:r>
            <a:r>
              <a:rPr lang="zh-TW" altLang="en-US" sz="1600" b="1" dirty="0">
                <a:solidFill>
                  <a:prstClr val="black"/>
                </a:solidFill>
                <a:latin typeface="Arial" charset="0"/>
                <a:ea typeface="ＭＳ Ｐゴシック" charset="-128"/>
              </a:rPr>
              <a:t>／</a:t>
            </a:r>
            <a:r>
              <a:rPr lang="ja-JP" altLang="en-US" sz="1600" b="1" dirty="0" smtClean="0">
                <a:solidFill>
                  <a:prstClr val="black"/>
                </a:solidFill>
                <a:latin typeface="Arial" charset="0"/>
                <a:ea typeface="ＭＳ Ｐゴシック" charset="-128"/>
              </a:rPr>
              <a:t>３</a:t>
            </a:r>
            <a:r>
              <a:rPr lang="en-US" altLang="ja-JP" sz="1600" b="1" dirty="0" smtClean="0">
                <a:solidFill>
                  <a:prstClr val="black"/>
                </a:solidFill>
                <a:latin typeface="Arial" charset="0"/>
                <a:ea typeface="ＭＳ Ｐゴシック" charset="-128"/>
              </a:rPr>
              <a:t> </a:t>
            </a:r>
            <a:r>
              <a:rPr lang="ja-JP" altLang="en-US" sz="1600" b="1" dirty="0" smtClean="0">
                <a:solidFill>
                  <a:prstClr val="black"/>
                </a:solidFill>
                <a:latin typeface="Arial" charset="0"/>
                <a:ea typeface="ＭＳ Ｐゴシック" charset="-128"/>
              </a:rPr>
              <a:t>　上限</a:t>
            </a:r>
            <a:r>
              <a:rPr lang="ja-JP" altLang="en-US" sz="1600" b="1" dirty="0">
                <a:solidFill>
                  <a:prstClr val="black"/>
                </a:solidFill>
                <a:latin typeface="Arial" charset="0"/>
                <a:ea typeface="ＭＳ Ｐゴシック" charset="-128"/>
              </a:rPr>
              <a:t>：</a:t>
            </a:r>
            <a:r>
              <a:rPr lang="ja-JP" altLang="en-US" sz="1600" b="1" dirty="0" smtClean="0">
                <a:solidFill>
                  <a:prstClr val="black"/>
                </a:solidFill>
                <a:latin typeface="Arial" charset="0"/>
                <a:ea typeface="ＭＳ Ｐゴシック" charset="-128"/>
              </a:rPr>
              <a:t>１．５億円</a:t>
            </a:r>
            <a:endParaRPr kumimoji="1" lang="ja-JP" altLang="en-US" sz="1600" b="1" dirty="0"/>
          </a:p>
        </p:txBody>
      </p:sp>
      <p:sp>
        <p:nvSpPr>
          <p:cNvPr id="38" name="正方形/長方形 37"/>
          <p:cNvSpPr/>
          <p:nvPr/>
        </p:nvSpPr>
        <p:spPr>
          <a:xfrm>
            <a:off x="103693" y="3510008"/>
            <a:ext cx="8009859" cy="1200329"/>
          </a:xfrm>
          <a:prstGeom prst="rect">
            <a:avLst/>
          </a:prstGeom>
        </p:spPr>
        <p:txBody>
          <a:bodyPr wrap="square">
            <a:spAutoFit/>
          </a:bodyPr>
          <a:lstStyle/>
          <a:p>
            <a:pPr marL="900113" indent="-900113"/>
            <a:r>
              <a:rPr lang="ja-JP" altLang="en-US" dirty="0" smtClean="0">
                <a:solidFill>
                  <a:prstClr val="black"/>
                </a:solidFill>
                <a:latin typeface="HG丸ｺﾞｼｯｸM-PRO" pitchFamily="50" charset="-128"/>
                <a:ea typeface="HG丸ｺﾞｼｯｸM-PRO" pitchFamily="50" charset="-128"/>
              </a:rPr>
              <a:t>・</a:t>
            </a:r>
            <a:r>
              <a:rPr lang="ja-JP" altLang="en-US" dirty="0">
                <a:solidFill>
                  <a:prstClr val="black"/>
                </a:solidFill>
                <a:latin typeface="HG丸ｺﾞｼｯｸM-PRO" pitchFamily="50" charset="-128"/>
                <a:ea typeface="HG丸ｺﾞｼｯｸM-PRO" pitchFamily="50" charset="-128"/>
              </a:rPr>
              <a:t>概要：商店街組織等が行う地域住民の安心・安全な生活環境を守るための事業（防犯カメラの設置などに加え、子育て・高齢者支援施設の整備や高齢者向け宅配サービスの提供などを追加）に要する費用</a:t>
            </a:r>
            <a:r>
              <a:rPr lang="ja-JP" altLang="en-US" dirty="0" smtClean="0">
                <a:solidFill>
                  <a:prstClr val="black"/>
                </a:solidFill>
                <a:latin typeface="HG丸ｺﾞｼｯｸM-PRO" pitchFamily="50" charset="-128"/>
                <a:ea typeface="HG丸ｺﾞｼｯｸM-PRO" pitchFamily="50" charset="-128"/>
              </a:rPr>
              <a:t>の一部を</a:t>
            </a:r>
            <a:r>
              <a:rPr lang="ja-JP" altLang="en-US" dirty="0">
                <a:solidFill>
                  <a:prstClr val="black"/>
                </a:solidFill>
                <a:latin typeface="HG丸ｺﾞｼｯｸM-PRO" pitchFamily="50" charset="-128"/>
                <a:ea typeface="HG丸ｺﾞｼｯｸM-PRO" pitchFamily="50" charset="-128"/>
              </a:rPr>
              <a:t>補助します。</a:t>
            </a:r>
          </a:p>
        </p:txBody>
      </p:sp>
      <p:sp>
        <p:nvSpPr>
          <p:cNvPr id="39" name="直方体 38"/>
          <p:cNvSpPr/>
          <p:nvPr/>
        </p:nvSpPr>
        <p:spPr>
          <a:xfrm>
            <a:off x="299217" y="1050327"/>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地域商店街</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活性化事業</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40" name="角丸四角形 39"/>
          <p:cNvSpPr/>
          <p:nvPr/>
        </p:nvSpPr>
        <p:spPr>
          <a:xfrm>
            <a:off x="4142910" y="1882940"/>
            <a:ext cx="5408984" cy="324000"/>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b="1" dirty="0">
                <a:solidFill>
                  <a:schemeClr val="tx1"/>
                </a:solidFill>
                <a:latin typeface="Arial" charset="0"/>
                <a:ea typeface="ＭＳ Ｐゴシック" charset="-128"/>
              </a:rPr>
              <a:t>補助率</a:t>
            </a:r>
            <a:r>
              <a:rPr lang="zh-TW" altLang="en-US" sz="1600" b="1" dirty="0" smtClean="0">
                <a:solidFill>
                  <a:schemeClr val="tx1"/>
                </a:solidFill>
                <a:latin typeface="Arial" charset="0"/>
                <a:ea typeface="ＭＳ Ｐゴシック" charset="-128"/>
              </a:rPr>
              <a:t>：</a:t>
            </a:r>
            <a:r>
              <a:rPr lang="ja-JP" altLang="en-US" sz="1600" b="1" dirty="0">
                <a:solidFill>
                  <a:schemeClr val="tx1"/>
                </a:solidFill>
                <a:latin typeface="Arial" charset="0"/>
                <a:ea typeface="ＭＳ Ｐゴシック" charset="-128"/>
              </a:rPr>
              <a:t>定額</a:t>
            </a:r>
            <a:r>
              <a:rPr lang="ja-JP" altLang="en-US" sz="1600" b="1" dirty="0" smtClean="0">
                <a:solidFill>
                  <a:schemeClr val="tx1"/>
                </a:solidFill>
                <a:latin typeface="Arial" charset="0"/>
                <a:ea typeface="ＭＳ Ｐゴシック" charset="-128"/>
              </a:rPr>
              <a:t>、</a:t>
            </a:r>
            <a:r>
              <a:rPr lang="ja-JP" altLang="en-US" sz="1600" b="1" dirty="0">
                <a:solidFill>
                  <a:schemeClr val="tx1"/>
                </a:solidFill>
              </a:rPr>
              <a:t>補助上限額</a:t>
            </a:r>
            <a:r>
              <a:rPr lang="en-US" altLang="ja-JP" sz="1600" b="1" dirty="0" smtClean="0">
                <a:solidFill>
                  <a:schemeClr val="tx1"/>
                </a:solidFill>
              </a:rPr>
              <a:t>:</a:t>
            </a:r>
            <a:r>
              <a:rPr lang="ja-JP" altLang="en-US" sz="1600" b="1" dirty="0" smtClean="0">
                <a:solidFill>
                  <a:prstClr val="black"/>
                </a:solidFill>
                <a:latin typeface="Arial" charset="0"/>
                <a:ea typeface="ＭＳ Ｐゴシック" charset="-128"/>
              </a:rPr>
              <a:t>４００万円</a:t>
            </a:r>
            <a:r>
              <a:rPr lang="en-US" altLang="ja-JP" sz="1600" b="1" dirty="0" smtClean="0">
                <a:solidFill>
                  <a:prstClr val="black"/>
                </a:solidFill>
                <a:latin typeface="Arial" charset="0"/>
                <a:ea typeface="ＭＳ Ｐゴシック" charset="-128"/>
              </a:rPr>
              <a:t> </a:t>
            </a:r>
            <a:endParaRPr kumimoji="1" lang="ja-JP" altLang="en-US" sz="1600" b="1" dirty="0"/>
          </a:p>
        </p:txBody>
      </p:sp>
      <p:sp>
        <p:nvSpPr>
          <p:cNvPr id="41" name="直方体 40"/>
          <p:cNvSpPr/>
          <p:nvPr/>
        </p:nvSpPr>
        <p:spPr>
          <a:xfrm>
            <a:off x="8113552" y="3021165"/>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300" dirty="0">
                <a:solidFill>
                  <a:schemeClr val="tx1"/>
                </a:solidFill>
                <a:latin typeface="ＤＨＰ特太ゴシック体" pitchFamily="50" charset="-128"/>
                <a:ea typeface="ＤＨＰ特太ゴシック体" pitchFamily="50" charset="-128"/>
              </a:rPr>
              <a:t>商店街</a:t>
            </a:r>
          </a:p>
          <a:p>
            <a:pPr algn="ctr"/>
            <a:r>
              <a:rPr lang="ja-JP" altLang="en-US" sz="1300" dirty="0">
                <a:solidFill>
                  <a:schemeClr val="tx1"/>
                </a:solidFill>
                <a:latin typeface="ＤＨＰ特太ゴシック体" pitchFamily="50" charset="-128"/>
                <a:ea typeface="ＤＨＰ特太ゴシック体" pitchFamily="50" charset="-128"/>
              </a:rPr>
              <a:t>まちづくり</a:t>
            </a:r>
          </a:p>
          <a:p>
            <a:pPr algn="ctr"/>
            <a:r>
              <a:rPr lang="ja-JP" altLang="en-US" sz="1300" dirty="0">
                <a:solidFill>
                  <a:schemeClr val="tx1"/>
                </a:solidFill>
                <a:latin typeface="ＤＨＰ特太ゴシック体" pitchFamily="50" charset="-128"/>
                <a:ea typeface="ＤＨＰ特太ゴシック体" pitchFamily="50" charset="-128"/>
              </a:rPr>
              <a:t>事業</a:t>
            </a:r>
          </a:p>
        </p:txBody>
      </p:sp>
      <p:sp>
        <p:nvSpPr>
          <p:cNvPr id="42" name="正方形/長方形 41"/>
          <p:cNvSpPr/>
          <p:nvPr/>
        </p:nvSpPr>
        <p:spPr>
          <a:xfrm>
            <a:off x="2263934" y="1207865"/>
            <a:ext cx="7551068" cy="646331"/>
          </a:xfrm>
          <a:prstGeom prst="rect">
            <a:avLst/>
          </a:prstGeom>
        </p:spPr>
        <p:txBody>
          <a:bodyPr wrap="square">
            <a:spAutoFit/>
          </a:bodyPr>
          <a:lstStyle/>
          <a:p>
            <a:pPr marL="900113" indent="-900113"/>
            <a:r>
              <a:rPr lang="ja-JP" altLang="en-US" dirty="0" smtClean="0">
                <a:solidFill>
                  <a:prstClr val="black"/>
                </a:solidFill>
                <a:latin typeface="HG丸ｺﾞｼｯｸM-PRO" pitchFamily="50" charset="-128"/>
                <a:ea typeface="HG丸ｺﾞｼｯｸM-PRO" pitchFamily="50" charset="-128"/>
              </a:rPr>
              <a:t>・</a:t>
            </a:r>
            <a:r>
              <a:rPr lang="ja-JP" altLang="en-US" dirty="0">
                <a:solidFill>
                  <a:prstClr val="black"/>
                </a:solidFill>
                <a:latin typeface="HG丸ｺﾞｼｯｸM-PRO" pitchFamily="50" charset="-128"/>
                <a:ea typeface="HG丸ｺﾞｼｯｸM-PRO" pitchFamily="50" charset="-128"/>
              </a:rPr>
              <a:t>概要：消費を喚起するイベントや商店街のセールの実施に要する費用（チラシの作成、配布などを含む）を全額補助します。 </a:t>
            </a:r>
          </a:p>
        </p:txBody>
      </p:sp>
      <p:sp>
        <p:nvSpPr>
          <p:cNvPr id="46" name="正方形/長方形 45"/>
          <p:cNvSpPr/>
          <p:nvPr/>
        </p:nvSpPr>
        <p:spPr>
          <a:xfrm>
            <a:off x="3393986" y="2164197"/>
            <a:ext cx="6433201" cy="348813"/>
          </a:xfrm>
          <a:prstGeom prst="rect">
            <a:avLst/>
          </a:prstGeom>
        </p:spPr>
        <p:txBody>
          <a:bodyPr wrap="square">
            <a:spAutoFit/>
          </a:bodyPr>
          <a:lstStyle/>
          <a:p>
            <a:pPr>
              <a:lnSpc>
                <a:spcPts val="2000"/>
              </a:lnSpc>
            </a:pPr>
            <a:r>
              <a:rPr lang="en-US" altLang="ja-JP" sz="1200" dirty="0">
                <a:latin typeface="AR P丸ゴシック体M" pitchFamily="50" charset="-128"/>
                <a:ea typeface="AR P丸ゴシック体M" pitchFamily="50" charset="-128"/>
              </a:rPr>
              <a:t>※</a:t>
            </a:r>
            <a:r>
              <a:rPr lang="ja-JP" altLang="en-US" sz="1200" dirty="0">
                <a:latin typeface="AR P丸ゴシック体M" pitchFamily="50" charset="-128"/>
                <a:ea typeface="AR P丸ゴシック体M" pitchFamily="50" charset="-128"/>
              </a:rPr>
              <a:t>参加商店街数に応じて上限額を</a:t>
            </a:r>
            <a:r>
              <a:rPr lang="ja-JP" altLang="en-US" sz="1200" dirty="0" smtClean="0">
                <a:latin typeface="AR P丸ゴシック体M" pitchFamily="50" charset="-128"/>
                <a:ea typeface="AR P丸ゴシック体M" pitchFamily="50" charset="-128"/>
              </a:rPr>
              <a:t>引き上げ </a:t>
            </a:r>
            <a:r>
              <a:rPr lang="ja-JP" altLang="en-US" sz="1200" dirty="0">
                <a:latin typeface="AR P丸ゴシック体M" pitchFamily="50" charset="-128"/>
                <a:ea typeface="AR P丸ゴシック体M" pitchFamily="50" charset="-128"/>
              </a:rPr>
              <a:t>（例えば、</a:t>
            </a:r>
            <a:r>
              <a:rPr lang="en-US" altLang="ja-JP" sz="1200" dirty="0">
                <a:latin typeface="AR P丸ゴシック体M" pitchFamily="50" charset="-128"/>
                <a:ea typeface="AR P丸ゴシック体M" pitchFamily="50" charset="-128"/>
              </a:rPr>
              <a:t>5</a:t>
            </a:r>
            <a:r>
              <a:rPr lang="ja-JP" altLang="en-US" sz="1200" dirty="0">
                <a:latin typeface="AR P丸ゴシック体M" pitchFamily="50" charset="-128"/>
                <a:ea typeface="AR P丸ゴシック体M" pitchFamily="50" charset="-128"/>
              </a:rPr>
              <a:t>～</a:t>
            </a:r>
            <a:r>
              <a:rPr lang="en-US" altLang="ja-JP" sz="1200" dirty="0">
                <a:latin typeface="AR P丸ゴシック体M" pitchFamily="50" charset="-128"/>
                <a:ea typeface="AR P丸ゴシック体M" pitchFamily="50" charset="-128"/>
              </a:rPr>
              <a:t>9</a:t>
            </a:r>
            <a:r>
              <a:rPr lang="ja-JP" altLang="en-US" sz="1200" dirty="0">
                <a:latin typeface="AR P丸ゴシック体M" pitchFamily="50" charset="-128"/>
                <a:ea typeface="AR P丸ゴシック体M" pitchFamily="50" charset="-128"/>
              </a:rPr>
              <a:t>商店街で連携する場合は</a:t>
            </a:r>
            <a:r>
              <a:rPr lang="en-US" altLang="ja-JP" sz="1200" dirty="0">
                <a:latin typeface="AR P丸ゴシック体M" pitchFamily="50" charset="-128"/>
                <a:ea typeface="AR P丸ゴシック体M" pitchFamily="50" charset="-128"/>
              </a:rPr>
              <a:t>800</a:t>
            </a:r>
            <a:r>
              <a:rPr lang="ja-JP" altLang="en-US" sz="1200" dirty="0">
                <a:latin typeface="AR P丸ゴシック体M" pitchFamily="50" charset="-128"/>
                <a:ea typeface="AR P丸ゴシック体M" pitchFamily="50" charset="-128"/>
              </a:rPr>
              <a:t>万円）</a:t>
            </a:r>
            <a:endParaRPr lang="en-US" altLang="ja-JP" sz="1200" dirty="0">
              <a:latin typeface="AR P丸ゴシック体M" pitchFamily="50" charset="-128"/>
              <a:ea typeface="AR P丸ゴシック体M" pitchFamily="50" charset="-128"/>
            </a:endParaRPr>
          </a:p>
        </p:txBody>
      </p:sp>
    </p:spTree>
    <p:extLst>
      <p:ext uri="{BB962C8B-B14F-4D97-AF65-F5344CB8AC3E}">
        <p14:creationId xmlns:p14="http://schemas.microsoft.com/office/powerpoint/2010/main" xmlns="" val="1673157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p:cNvSpPr txBox="1"/>
          <p:nvPr/>
        </p:nvSpPr>
        <p:spPr>
          <a:xfrm>
            <a:off x="497505" y="98630"/>
            <a:ext cx="4134465" cy="523220"/>
          </a:xfrm>
          <a:prstGeom prst="rect">
            <a:avLst/>
          </a:prstGeom>
          <a:noFill/>
        </p:spPr>
        <p:txBody>
          <a:bodyPr wrap="none" rtlCol="0">
            <a:spAutoFit/>
          </a:bodyPr>
          <a:lstStyle/>
          <a:p>
            <a:r>
              <a:rPr lang="ja-JP" altLang="en-US" sz="2800" dirty="0">
                <a:latin typeface="HG創英角ﾎﾟｯﾌﾟ体" pitchFamily="49" charset="-128"/>
                <a:ea typeface="HG創英角ﾎﾟｯﾌﾟ体" pitchFamily="49" charset="-128"/>
              </a:rPr>
              <a:t>９</a:t>
            </a:r>
            <a:r>
              <a:rPr lang="ja-JP" altLang="en-US" sz="2800" dirty="0" smtClean="0">
                <a:latin typeface="HG創英角ﾎﾟｯﾌﾟ体" pitchFamily="49" charset="-128"/>
                <a:ea typeface="HG創英角ﾎﾟｯﾌﾟ体" pitchFamily="49" charset="-128"/>
              </a:rPr>
              <a:t>．起業・創業を</a:t>
            </a:r>
            <a:r>
              <a:rPr lang="ja-JP" altLang="en-US" sz="2800" dirty="0">
                <a:latin typeface="HG創英角ﾎﾟｯﾌﾟ体" pitchFamily="49" charset="-128"/>
                <a:ea typeface="HG創英角ﾎﾟｯﾌﾟ体" pitchFamily="49" charset="-128"/>
              </a:rPr>
              <a:t>したい</a:t>
            </a:r>
          </a:p>
        </p:txBody>
      </p:sp>
      <p:cxnSp>
        <p:nvCxnSpPr>
          <p:cNvPr id="40" name="直線コネクタ 39"/>
          <p:cNvCxnSpPr/>
          <p:nvPr/>
        </p:nvCxnSpPr>
        <p:spPr>
          <a:xfrm>
            <a:off x="497505" y="635220"/>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0" y="635220"/>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38" name="角丸四角形 37"/>
          <p:cNvSpPr/>
          <p:nvPr/>
        </p:nvSpPr>
        <p:spPr>
          <a:xfrm>
            <a:off x="90998" y="4734145"/>
            <a:ext cx="9722542" cy="1868435"/>
          </a:xfrm>
          <a:prstGeom prst="roundRect">
            <a:avLst>
              <a:gd name="adj" fmla="val 421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56" name="正方形/長方形 55"/>
          <p:cNvSpPr/>
          <p:nvPr/>
        </p:nvSpPr>
        <p:spPr>
          <a:xfrm>
            <a:off x="1667635" y="4824155"/>
            <a:ext cx="8143276" cy="830997"/>
          </a:xfrm>
          <a:prstGeom prst="rect">
            <a:avLst/>
          </a:prstGeom>
        </p:spPr>
        <p:txBody>
          <a:bodyPr wrap="square">
            <a:spAutoFit/>
          </a:bodyPr>
          <a:lstStyle/>
          <a:p>
            <a:pPr marL="987425" indent="-987425">
              <a:tabLst>
                <a:tab pos="0" algn="l"/>
              </a:tabLst>
            </a:pPr>
            <a:r>
              <a:rPr lang="ja-JP" altLang="en-US" sz="2400" dirty="0" smtClean="0">
                <a:latin typeface="HG創英角ﾎﾟｯﾌﾟ体" pitchFamily="49" charset="-128"/>
                <a:ea typeface="HG創英角ﾎﾟｯﾌﾟ体" pitchFamily="49" charset="-128"/>
              </a:rPr>
              <a:t>（３）起業支援人材が成長性の高いベンチャーを</a:t>
            </a:r>
            <a:endParaRPr lang="en-US" altLang="ja-JP" sz="2400" dirty="0" smtClean="0">
              <a:latin typeface="HG創英角ﾎﾟｯﾌﾟ体" pitchFamily="49" charset="-128"/>
              <a:ea typeface="HG創英角ﾎﾟｯﾌﾟ体" pitchFamily="49" charset="-128"/>
            </a:endParaRPr>
          </a:p>
          <a:p>
            <a:pPr marL="987425" indent="-987425">
              <a:tabLst>
                <a:tab pos="0" algn="l"/>
              </a:tabLst>
            </a:pPr>
            <a:r>
              <a:rPr lang="ja-JP" altLang="en-US" sz="2400" dirty="0">
                <a:latin typeface="HG創英角ﾎﾟｯﾌﾟ体" pitchFamily="49" charset="-128"/>
                <a:ea typeface="HG創英角ﾎﾟｯﾌﾟ体" pitchFamily="49" charset="-128"/>
              </a:rPr>
              <a:t>　</a:t>
            </a:r>
            <a:r>
              <a:rPr lang="ja-JP" altLang="en-US" sz="2400" dirty="0" smtClean="0">
                <a:latin typeface="HG創英角ﾎﾟｯﾌﾟ体" pitchFamily="49" charset="-128"/>
                <a:ea typeface="HG創英角ﾎﾟｯﾌﾟ体" pitchFamily="49" charset="-128"/>
              </a:rPr>
              <a:t>　　支援します。</a:t>
            </a:r>
            <a:endParaRPr lang="ja-JP" altLang="en-US" sz="2400" dirty="0">
              <a:latin typeface="HG創英角ﾎﾟｯﾌﾟ体" pitchFamily="49" charset="-128"/>
              <a:ea typeface="HG創英角ﾎﾟｯﾌﾟ体" pitchFamily="49" charset="-128"/>
            </a:endParaRPr>
          </a:p>
        </p:txBody>
      </p:sp>
      <p:sp>
        <p:nvSpPr>
          <p:cNvPr id="59" name="正方形/長方形 58"/>
          <p:cNvSpPr/>
          <p:nvPr/>
        </p:nvSpPr>
        <p:spPr>
          <a:xfrm>
            <a:off x="1712640" y="5679250"/>
            <a:ext cx="7920700" cy="923330"/>
          </a:xfrm>
          <a:prstGeom prst="rect">
            <a:avLst/>
          </a:prstGeom>
        </p:spPr>
        <p:txBody>
          <a:bodyPr wrap="square">
            <a:spAutoFit/>
          </a:bodyPr>
          <a:lstStyle/>
          <a:p>
            <a:pPr marL="987425" indent="-987425"/>
            <a:r>
              <a:rPr lang="ja-JP" altLang="en-US" dirty="0">
                <a:solidFill>
                  <a:srgbClr val="FF0000"/>
                </a:solidFill>
                <a:latin typeface="HG丸ｺﾞｼｯｸM-PRO" pitchFamily="50" charset="-128"/>
                <a:ea typeface="HG丸ｺﾞｼｯｸM-PRO" pitchFamily="50" charset="-128"/>
              </a:rPr>
              <a:t> </a:t>
            </a:r>
            <a:r>
              <a:rPr lang="ja-JP" altLang="en-US" dirty="0">
                <a:latin typeface="HG丸ｺﾞｼｯｸM-PRO" pitchFamily="50" charset="-128"/>
                <a:ea typeface="HG丸ｺﾞｼｯｸM-PRO" pitchFamily="50" charset="-128"/>
              </a:rPr>
              <a:t>・概要</a:t>
            </a:r>
            <a:r>
              <a:rPr lang="ja-JP" altLang="en-US" dirty="0" smtClean="0">
                <a:latin typeface="HG丸ｺﾞｼｯｸM-PRO" pitchFamily="50" charset="-128"/>
                <a:ea typeface="HG丸ｺﾞｼｯｸM-PRO" pitchFamily="50" charset="-128"/>
              </a:rPr>
              <a:t>：大企業に埋もれている技術やビジネスプランコンテスト</a:t>
            </a:r>
            <a:r>
              <a:rPr lang="ja-JP" altLang="en-US" dirty="0">
                <a:latin typeface="HG丸ｺﾞｼｯｸM-PRO" pitchFamily="50" charset="-128"/>
                <a:ea typeface="HG丸ｺﾞｼｯｸM-PRO" pitchFamily="50" charset="-128"/>
              </a:rPr>
              <a:t>入賞</a:t>
            </a:r>
            <a:r>
              <a:rPr lang="ja-JP" altLang="en-US" dirty="0" smtClean="0">
                <a:latin typeface="HG丸ｺﾞｼｯｸM-PRO" pitchFamily="50" charset="-128"/>
                <a:ea typeface="HG丸ｺﾞｼｯｸM-PRO" pitchFamily="50" charset="-128"/>
              </a:rPr>
              <a:t>案件などを選定し、ベンチャーキャピタルなど一流の起業支援人材が事業化までを支援します。</a:t>
            </a:r>
            <a:endParaRPr lang="ja-JP" altLang="en-US" dirty="0">
              <a:latin typeface="HG丸ｺﾞｼｯｸM-PRO" pitchFamily="50" charset="-128"/>
              <a:ea typeface="HG丸ｺﾞｼｯｸM-PRO" pitchFamily="50" charset="-128"/>
            </a:endParaRPr>
          </a:p>
        </p:txBody>
      </p:sp>
      <p:sp>
        <p:nvSpPr>
          <p:cNvPr id="60" name="直方体 59"/>
          <p:cNvSpPr/>
          <p:nvPr/>
        </p:nvSpPr>
        <p:spPr>
          <a:xfrm>
            <a:off x="164878" y="5135600"/>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新事業創出の</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ための目利き</a:t>
            </a:r>
            <a:r>
              <a:rPr lang="ja-JP" altLang="en-US" sz="1300" dirty="0" smtClean="0">
                <a:solidFill>
                  <a:schemeClr val="tx1"/>
                </a:solidFill>
                <a:latin typeface="ＤＨＰ特太ゴシック体" pitchFamily="50" charset="-128"/>
                <a:ea typeface="ＤＨＰ特太ゴシック体" pitchFamily="50" charset="-128"/>
              </a:rPr>
              <a:t>支援</a:t>
            </a:r>
            <a:endParaRPr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smtClean="0">
                <a:solidFill>
                  <a:schemeClr val="tx1"/>
                </a:solidFill>
                <a:latin typeface="ＤＨＰ特太ゴシック体" pitchFamily="50" charset="-128"/>
                <a:ea typeface="ＤＨＰ特太ゴシック体" pitchFamily="50" charset="-128"/>
              </a:rPr>
              <a:t>人材育成等事業</a:t>
            </a:r>
            <a:endParaRPr kumimoji="1" lang="ja-JP" altLang="en-US" sz="1300" dirty="0">
              <a:solidFill>
                <a:schemeClr val="tx1"/>
              </a:solidFill>
              <a:latin typeface="ＤＨＰ特太ゴシック体" pitchFamily="50" charset="-128"/>
              <a:ea typeface="ＤＨＰ特太ゴシック体" pitchFamily="50" charset="-128"/>
            </a:endParaRPr>
          </a:p>
        </p:txBody>
      </p:sp>
      <p:cxnSp>
        <p:nvCxnSpPr>
          <p:cNvPr id="20" name="直線コネクタ 19"/>
          <p:cNvCxnSpPr/>
          <p:nvPr/>
        </p:nvCxnSpPr>
        <p:spPr>
          <a:xfrm>
            <a:off x="497505" y="635220"/>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0" y="635220"/>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31" name="角丸四角形 30"/>
          <p:cNvSpPr/>
          <p:nvPr/>
        </p:nvSpPr>
        <p:spPr>
          <a:xfrm>
            <a:off x="88369" y="761615"/>
            <a:ext cx="9722542" cy="1252333"/>
          </a:xfrm>
          <a:prstGeom prst="roundRect">
            <a:avLst>
              <a:gd name="adj" fmla="val 421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34" name="正方形/長方形 33"/>
          <p:cNvSpPr/>
          <p:nvPr/>
        </p:nvSpPr>
        <p:spPr>
          <a:xfrm>
            <a:off x="2284392" y="804623"/>
            <a:ext cx="7619158" cy="461665"/>
          </a:xfrm>
          <a:prstGeom prst="rect">
            <a:avLst/>
          </a:prstGeom>
        </p:spPr>
        <p:txBody>
          <a:bodyPr wrap="square">
            <a:spAutoFit/>
          </a:bodyPr>
          <a:lstStyle/>
          <a:p>
            <a:pPr marL="987425" indent="-987425">
              <a:tabLst>
                <a:tab pos="0" algn="l"/>
              </a:tabLst>
            </a:pPr>
            <a:r>
              <a:rPr lang="ja-JP" altLang="en-US" sz="2400" dirty="0" smtClean="0">
                <a:latin typeface="HG創英角ﾎﾟｯﾌﾟ体" pitchFamily="49" charset="-128"/>
                <a:ea typeface="HG創英角ﾎﾟｯﾌﾟ体" pitchFamily="49" charset="-128"/>
              </a:rPr>
              <a:t>（１）創業を支援します。</a:t>
            </a:r>
            <a:endParaRPr lang="ja-JP" altLang="en-US" sz="2400" dirty="0">
              <a:latin typeface="HG創英角ﾎﾟｯﾌﾟ体" pitchFamily="49" charset="-128"/>
              <a:ea typeface="HG創英角ﾎﾟｯﾌﾟ体" pitchFamily="49" charset="-128"/>
            </a:endParaRPr>
          </a:p>
        </p:txBody>
      </p:sp>
      <p:sp>
        <p:nvSpPr>
          <p:cNvPr id="36" name="正方形/長方形 35"/>
          <p:cNvSpPr/>
          <p:nvPr/>
        </p:nvSpPr>
        <p:spPr>
          <a:xfrm>
            <a:off x="2612739" y="1448780"/>
            <a:ext cx="6950192" cy="369332"/>
          </a:xfrm>
          <a:prstGeom prst="rect">
            <a:avLst/>
          </a:prstGeom>
        </p:spPr>
        <p:txBody>
          <a:bodyPr wrap="square">
            <a:spAutoFit/>
          </a:bodyPr>
          <a:lstStyle/>
          <a:p>
            <a:pPr marL="987425" indent="-987425"/>
            <a:r>
              <a:rPr lang="ja-JP" altLang="en-US" dirty="0">
                <a:latin typeface="HG丸ｺﾞｼｯｸM-PRO" pitchFamily="50" charset="-128"/>
                <a:ea typeface="HG丸ｺﾞｼｯｸM-PRO" pitchFamily="50" charset="-128"/>
              </a:rPr>
              <a:t> ・概要：</a:t>
            </a:r>
            <a:r>
              <a:rPr lang="ja-JP" altLang="en-US" dirty="0" smtClean="0">
                <a:latin typeface="HG丸ｺﾞｼｯｸM-PRO" pitchFamily="50" charset="-128"/>
                <a:ea typeface="HG丸ｺﾞｼｯｸM-PRO" pitchFamily="50" charset="-128"/>
              </a:rPr>
              <a:t>創業（第二創業も対象）費用の</a:t>
            </a:r>
            <a:r>
              <a:rPr lang="ja-JP" altLang="en-US" dirty="0">
                <a:latin typeface="HG丸ｺﾞｼｯｸM-PRO" pitchFamily="50" charset="-128"/>
                <a:ea typeface="HG丸ｺﾞｼｯｸM-PRO" pitchFamily="50" charset="-128"/>
              </a:rPr>
              <a:t>一部</a:t>
            </a:r>
            <a:r>
              <a:rPr lang="ja-JP" altLang="en-US" dirty="0" smtClean="0">
                <a:latin typeface="HG丸ｺﾞｼｯｸM-PRO" pitchFamily="50" charset="-128"/>
                <a:ea typeface="HG丸ｺﾞｼｯｸM-PRO" pitchFamily="50" charset="-128"/>
              </a:rPr>
              <a:t>を</a:t>
            </a:r>
            <a:r>
              <a:rPr lang="ja-JP" altLang="en-US" dirty="0">
                <a:latin typeface="HG丸ｺﾞｼｯｸM-PRO" pitchFamily="50" charset="-128"/>
                <a:ea typeface="HG丸ｺﾞｼｯｸM-PRO" pitchFamily="50" charset="-128"/>
              </a:rPr>
              <a:t>補助します。</a:t>
            </a:r>
          </a:p>
        </p:txBody>
      </p:sp>
      <p:sp>
        <p:nvSpPr>
          <p:cNvPr id="37" name="角丸四角形 36"/>
          <p:cNvSpPr/>
          <p:nvPr/>
        </p:nvSpPr>
        <p:spPr>
          <a:xfrm>
            <a:off x="6123128" y="1000126"/>
            <a:ext cx="3510391" cy="296564"/>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b="1" dirty="0" smtClean="0">
                <a:solidFill>
                  <a:prstClr val="black"/>
                </a:solidFill>
                <a:latin typeface="Arial" charset="0"/>
                <a:ea typeface="ＭＳ Ｐゴシック" charset="-128"/>
              </a:rPr>
              <a:t>補助率：</a:t>
            </a:r>
            <a:r>
              <a:rPr lang="ja-JP" altLang="en-US" sz="1600" b="1" dirty="0" smtClean="0">
                <a:solidFill>
                  <a:prstClr val="black"/>
                </a:solidFill>
                <a:latin typeface="Arial" charset="0"/>
                <a:ea typeface="ＭＳ Ｐゴシック" charset="-128"/>
              </a:rPr>
              <a:t>２</a:t>
            </a:r>
            <a:r>
              <a:rPr lang="zh-TW" altLang="en-US" sz="1600" b="1" dirty="0" smtClean="0">
                <a:solidFill>
                  <a:prstClr val="black"/>
                </a:solidFill>
                <a:latin typeface="Arial" charset="0"/>
                <a:ea typeface="ＭＳ Ｐゴシック" charset="-128"/>
              </a:rPr>
              <a:t>／</a:t>
            </a:r>
            <a:r>
              <a:rPr lang="ja-JP" altLang="en-US" sz="1600" b="1" dirty="0" smtClean="0">
                <a:solidFill>
                  <a:prstClr val="black"/>
                </a:solidFill>
                <a:latin typeface="Arial" charset="0"/>
                <a:ea typeface="ＭＳ Ｐゴシック" charset="-128"/>
              </a:rPr>
              <a:t>３　補助上限額：２００万円　</a:t>
            </a:r>
            <a:endParaRPr lang="en-US" altLang="ja-JP" sz="1600" b="1" dirty="0">
              <a:solidFill>
                <a:prstClr val="black"/>
              </a:solidFill>
              <a:latin typeface="Arial" charset="0"/>
              <a:ea typeface="ＭＳ Ｐゴシック" charset="-128"/>
            </a:endParaRPr>
          </a:p>
        </p:txBody>
      </p:sp>
      <p:sp>
        <p:nvSpPr>
          <p:cNvPr id="42" name="角丸四角形 41"/>
          <p:cNvSpPr/>
          <p:nvPr/>
        </p:nvSpPr>
        <p:spPr>
          <a:xfrm>
            <a:off x="90998" y="2438890"/>
            <a:ext cx="9722542" cy="1935215"/>
          </a:xfrm>
          <a:prstGeom prst="roundRect">
            <a:avLst>
              <a:gd name="adj" fmla="val 421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43" name="正方形/長方形 42"/>
          <p:cNvSpPr/>
          <p:nvPr/>
        </p:nvSpPr>
        <p:spPr>
          <a:xfrm>
            <a:off x="58689" y="2470746"/>
            <a:ext cx="6120270" cy="461665"/>
          </a:xfrm>
          <a:prstGeom prst="rect">
            <a:avLst/>
          </a:prstGeom>
        </p:spPr>
        <p:txBody>
          <a:bodyPr wrap="square">
            <a:spAutoFit/>
          </a:bodyPr>
          <a:lstStyle/>
          <a:p>
            <a:pPr marL="900113" indent="-900113">
              <a:tabLst>
                <a:tab pos="0" algn="l"/>
              </a:tabLst>
            </a:pPr>
            <a:r>
              <a:rPr lang="ja-JP" altLang="en-US" sz="2400" dirty="0" smtClean="0">
                <a:latin typeface="HG創英角ﾎﾟｯﾌﾟ体" pitchFamily="49" charset="-128"/>
                <a:ea typeface="HG創英角ﾎﾟｯﾌﾟ体" pitchFamily="49" charset="-128"/>
              </a:rPr>
              <a:t>（２</a:t>
            </a:r>
            <a:r>
              <a:rPr lang="ja-JP" altLang="en-US" sz="2400" dirty="0">
                <a:latin typeface="HG創英角ﾎﾟｯﾌﾟ体" pitchFamily="49" charset="-128"/>
                <a:ea typeface="HG創英角ﾎﾟｯﾌﾟ体" pitchFamily="49" charset="-128"/>
              </a:rPr>
              <a:t>）創業支援事業者を支援します。</a:t>
            </a:r>
          </a:p>
        </p:txBody>
      </p:sp>
      <p:sp>
        <p:nvSpPr>
          <p:cNvPr id="44" name="正方形/長方形 43"/>
          <p:cNvSpPr/>
          <p:nvPr/>
        </p:nvSpPr>
        <p:spPr>
          <a:xfrm>
            <a:off x="-42555" y="2942793"/>
            <a:ext cx="8036540" cy="646331"/>
          </a:xfrm>
          <a:prstGeom prst="rect">
            <a:avLst/>
          </a:prstGeom>
        </p:spPr>
        <p:txBody>
          <a:bodyPr wrap="square">
            <a:spAutoFit/>
          </a:bodyPr>
          <a:lstStyle/>
          <a:p>
            <a:pPr marL="987425" indent="-987425"/>
            <a:r>
              <a:rPr lang="ja-JP" altLang="en-US" dirty="0">
                <a:latin typeface="HG丸ｺﾞｼｯｸM-PRO" pitchFamily="50" charset="-128"/>
                <a:ea typeface="HG丸ｺﾞｼｯｸM-PRO" pitchFamily="50" charset="-128"/>
              </a:rPr>
              <a:t> ・概要：産業競争力強化法に基づき、市区町村と連携する創業支援事業者</a:t>
            </a:r>
            <a:r>
              <a:rPr lang="en-US" altLang="ja-JP" baseline="30000" dirty="0">
                <a:latin typeface="HG丸ｺﾞｼｯｸM-PRO" pitchFamily="50" charset="-128"/>
                <a:ea typeface="HG丸ｺﾞｼｯｸM-PRO" pitchFamily="50" charset="-128"/>
              </a:rPr>
              <a:t>※</a:t>
            </a:r>
            <a:r>
              <a:rPr lang="ja-JP" altLang="en-US" dirty="0" smtClean="0">
                <a:latin typeface="HG丸ｺﾞｼｯｸM-PRO" pitchFamily="50" charset="-128"/>
                <a:ea typeface="HG丸ｺﾞｼｯｸM-PRO" pitchFamily="50" charset="-128"/>
              </a:rPr>
              <a:t>による</a:t>
            </a:r>
            <a:r>
              <a:rPr lang="ja-JP" altLang="en-US" dirty="0">
                <a:latin typeface="HG丸ｺﾞｼｯｸM-PRO" pitchFamily="50" charset="-128"/>
                <a:ea typeface="HG丸ｺﾞｼｯｸM-PRO" pitchFamily="50" charset="-128"/>
              </a:rPr>
              <a:t>、経営相談や交流会の開催などの取組を支援します。 　　</a:t>
            </a:r>
          </a:p>
        </p:txBody>
      </p:sp>
      <p:sp>
        <p:nvSpPr>
          <p:cNvPr id="45" name="角丸四角形 44"/>
          <p:cNvSpPr/>
          <p:nvPr/>
        </p:nvSpPr>
        <p:spPr>
          <a:xfrm>
            <a:off x="3287815" y="3924096"/>
            <a:ext cx="4545503" cy="360000"/>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b="1" dirty="0">
                <a:solidFill>
                  <a:prstClr val="black"/>
                </a:solidFill>
                <a:latin typeface="Arial" charset="0"/>
                <a:ea typeface="ＭＳ Ｐゴシック" charset="-128"/>
              </a:rPr>
              <a:t>補助上限額</a:t>
            </a:r>
            <a:r>
              <a:rPr lang="en-US" altLang="zh-TW" sz="1600" b="1" dirty="0" smtClean="0">
                <a:solidFill>
                  <a:prstClr val="black"/>
                </a:solidFill>
                <a:latin typeface="Arial" charset="0"/>
                <a:ea typeface="ＭＳ Ｐゴシック" charset="-128"/>
              </a:rPr>
              <a:t>:</a:t>
            </a:r>
            <a:r>
              <a:rPr lang="ja-JP" altLang="en-US" sz="1600" b="1" dirty="0">
                <a:solidFill>
                  <a:prstClr val="black"/>
                </a:solidFill>
                <a:latin typeface="Arial" charset="0"/>
                <a:ea typeface="ＭＳ Ｐゴシック" charset="-128"/>
              </a:rPr>
              <a:t>１，０００</a:t>
            </a:r>
            <a:r>
              <a:rPr lang="zh-TW" altLang="en-US" sz="1600" b="1" dirty="0" smtClean="0">
                <a:solidFill>
                  <a:prstClr val="black"/>
                </a:solidFill>
                <a:latin typeface="Arial" charset="0"/>
                <a:ea typeface="ＭＳ Ｐゴシック" charset="-128"/>
              </a:rPr>
              <a:t>万円 </a:t>
            </a:r>
            <a:r>
              <a:rPr lang="ja-JP" altLang="en-US" sz="1600" b="1" dirty="0">
                <a:solidFill>
                  <a:prstClr val="black"/>
                </a:solidFill>
                <a:latin typeface="Arial" charset="0"/>
                <a:ea typeface="ＭＳ Ｐゴシック" charset="-128"/>
              </a:rPr>
              <a:t>　</a:t>
            </a:r>
            <a:r>
              <a:rPr lang="ja-JP" altLang="en-US" sz="1600" b="1" dirty="0" smtClean="0">
                <a:solidFill>
                  <a:prstClr val="black"/>
                </a:solidFill>
                <a:latin typeface="Arial" charset="0"/>
                <a:ea typeface="ＭＳ Ｐゴシック" charset="-128"/>
              </a:rPr>
              <a:t>　</a:t>
            </a:r>
            <a:r>
              <a:rPr lang="zh-TW" altLang="en-US" sz="1600" b="1" dirty="0" smtClean="0">
                <a:solidFill>
                  <a:prstClr val="black"/>
                </a:solidFill>
                <a:latin typeface="Arial" charset="0"/>
                <a:ea typeface="ＭＳ Ｐゴシック" charset="-128"/>
              </a:rPr>
              <a:t>補助率</a:t>
            </a:r>
            <a:r>
              <a:rPr lang="en-US" altLang="zh-TW" sz="1600" b="1" dirty="0" smtClean="0">
                <a:solidFill>
                  <a:prstClr val="black"/>
                </a:solidFill>
                <a:latin typeface="Arial" charset="0"/>
                <a:ea typeface="ＭＳ Ｐゴシック" charset="-128"/>
              </a:rPr>
              <a:t>:</a:t>
            </a:r>
            <a:r>
              <a:rPr lang="ja-JP" altLang="en-US" sz="1600" b="1" dirty="0" smtClean="0">
                <a:solidFill>
                  <a:prstClr val="black"/>
                </a:solidFill>
                <a:latin typeface="Arial" charset="0"/>
                <a:ea typeface="ＭＳ Ｐゴシック" charset="-128"/>
              </a:rPr>
              <a:t>２</a:t>
            </a:r>
            <a:r>
              <a:rPr lang="ja-JP" altLang="en-US" sz="1600" b="1" dirty="0">
                <a:solidFill>
                  <a:prstClr val="black"/>
                </a:solidFill>
                <a:latin typeface="Arial" charset="0"/>
                <a:ea typeface="ＭＳ Ｐゴシック" charset="-128"/>
              </a:rPr>
              <a:t>／</a:t>
            </a:r>
            <a:r>
              <a:rPr lang="ja-JP" altLang="en-US" sz="1600" b="1" dirty="0" smtClean="0">
                <a:solidFill>
                  <a:prstClr val="black"/>
                </a:solidFill>
                <a:latin typeface="Arial" charset="0"/>
                <a:ea typeface="ＭＳ Ｐゴシック" charset="-128"/>
              </a:rPr>
              <a:t>３</a:t>
            </a:r>
            <a:r>
              <a:rPr lang="zh-TW" altLang="en-US" sz="1600" b="1" dirty="0">
                <a:solidFill>
                  <a:prstClr val="black"/>
                </a:solidFill>
                <a:latin typeface="Arial" charset="0"/>
                <a:ea typeface="ＭＳ Ｐゴシック" charset="-128"/>
              </a:rPr>
              <a:t>　</a:t>
            </a:r>
          </a:p>
        </p:txBody>
      </p:sp>
      <p:sp>
        <p:nvSpPr>
          <p:cNvPr id="46" name="直方体 45"/>
          <p:cNvSpPr/>
          <p:nvPr/>
        </p:nvSpPr>
        <p:spPr>
          <a:xfrm>
            <a:off x="484995" y="818710"/>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創業促進</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a:solidFill>
                  <a:schemeClr val="tx1"/>
                </a:solidFill>
                <a:latin typeface="ＤＨＰ特太ゴシック体" pitchFamily="50" charset="-128"/>
                <a:ea typeface="ＤＨＰ特太ゴシック体" pitchFamily="50" charset="-128"/>
              </a:rPr>
              <a:t>補助金</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47" name="直方体 46"/>
          <p:cNvSpPr/>
          <p:nvPr/>
        </p:nvSpPr>
        <p:spPr>
          <a:xfrm>
            <a:off x="8013340" y="2683812"/>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創業促進</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a:solidFill>
                  <a:schemeClr val="tx1"/>
                </a:solidFill>
                <a:latin typeface="ＤＨＰ特太ゴシック体" pitchFamily="50" charset="-128"/>
                <a:ea typeface="ＤＨＰ特太ゴシック体" pitchFamily="50" charset="-128"/>
              </a:rPr>
              <a:t>補助金</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48" name="テキスト ボックス 47"/>
          <p:cNvSpPr txBox="1"/>
          <p:nvPr/>
        </p:nvSpPr>
        <p:spPr>
          <a:xfrm>
            <a:off x="1847655" y="3582155"/>
            <a:ext cx="6179522" cy="276999"/>
          </a:xfrm>
          <a:prstGeom prst="rect">
            <a:avLst/>
          </a:prstGeom>
          <a:noFill/>
        </p:spPr>
        <p:txBody>
          <a:bodyPr wrap="square" rtlCol="0">
            <a:spAutoFit/>
          </a:bodyPr>
          <a:lstStyle/>
          <a:p>
            <a:pPr marL="0" lvl="1"/>
            <a:r>
              <a:rPr lang="en-US" altLang="ja-JP" sz="1200" dirty="0" smtClean="0">
                <a:latin typeface="AR P丸ゴシック体M" pitchFamily="50" charset="-128"/>
                <a:ea typeface="AR P丸ゴシック体M" pitchFamily="50" charset="-128"/>
              </a:rPr>
              <a:t>※</a:t>
            </a:r>
            <a:r>
              <a:rPr lang="ja-JP" altLang="en-US" sz="1200" dirty="0" smtClean="0">
                <a:latin typeface="AR P丸ゴシック体M" pitchFamily="50" charset="-128"/>
                <a:ea typeface="AR P丸ゴシック体M" pitchFamily="50" charset="-128"/>
              </a:rPr>
              <a:t>商工会議所・商工会や</a:t>
            </a:r>
            <a:r>
              <a:rPr lang="ja-JP" altLang="en-US" sz="1200" dirty="0">
                <a:latin typeface="AR P丸ゴシック体M" pitchFamily="50" charset="-128"/>
                <a:ea typeface="AR P丸ゴシック体M" pitchFamily="50" charset="-128"/>
              </a:rPr>
              <a:t>認定支援</a:t>
            </a:r>
            <a:r>
              <a:rPr lang="ja-JP" altLang="en-US" sz="1200" dirty="0" smtClean="0">
                <a:latin typeface="AR P丸ゴシック体M" pitchFamily="50" charset="-128"/>
                <a:ea typeface="AR P丸ゴシック体M" pitchFamily="50" charset="-128"/>
              </a:rPr>
              <a:t>機関（税理士、中小企業診断士など）、</a:t>
            </a:r>
            <a:r>
              <a:rPr lang="ja-JP" altLang="en-US" sz="1200" dirty="0">
                <a:latin typeface="AR P丸ゴシック体M" pitchFamily="50" charset="-128"/>
                <a:ea typeface="AR P丸ゴシック体M" pitchFamily="50" charset="-128"/>
              </a:rPr>
              <a:t>地域金融機関</a:t>
            </a:r>
            <a:r>
              <a:rPr lang="ja-JP" altLang="en-US" sz="1200" dirty="0" smtClean="0">
                <a:latin typeface="AR P丸ゴシック体M" pitchFamily="50" charset="-128"/>
                <a:ea typeface="AR P丸ゴシック体M" pitchFamily="50" charset="-128"/>
              </a:rPr>
              <a:t>など</a:t>
            </a:r>
            <a:endParaRPr kumimoji="1" lang="ja-JP" altLang="en-US" sz="1200" dirty="0"/>
          </a:p>
        </p:txBody>
      </p:sp>
      <p:sp>
        <p:nvSpPr>
          <p:cNvPr id="49" name="円/楕円 48"/>
          <p:cNvSpPr/>
          <p:nvPr/>
        </p:nvSpPr>
        <p:spPr>
          <a:xfrm>
            <a:off x="9533602" y="6471293"/>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en-US" altLang="ja-JP" dirty="0" smtClean="0">
                <a:solidFill>
                  <a:schemeClr val="tx1"/>
                </a:solidFill>
                <a:latin typeface="HG創英角ﾎﾟｯﾌﾟ体" pitchFamily="49" charset="-128"/>
                <a:ea typeface="HG創英角ﾎﾟｯﾌﾟ体" pitchFamily="49" charset="-128"/>
              </a:rPr>
              <a:t>12</a:t>
            </a:r>
            <a:endParaRPr kumimoji="1" lang="ja-JP" altLang="en-US" dirty="0">
              <a:solidFill>
                <a:schemeClr val="tx1"/>
              </a:solidFill>
              <a:latin typeface="HG創英角ﾎﾟｯﾌﾟ体" pitchFamily="49" charset="-128"/>
              <a:ea typeface="HG創英角ﾎﾟｯﾌﾟ体" pitchFamily="49" charset="-128"/>
            </a:endParaRPr>
          </a:p>
        </p:txBody>
      </p:sp>
    </p:spTree>
    <p:extLst>
      <p:ext uri="{BB962C8B-B14F-4D97-AF65-F5344CB8AC3E}">
        <p14:creationId xmlns:p14="http://schemas.microsoft.com/office/powerpoint/2010/main" xmlns="" val="10656026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12028" y="621502"/>
            <a:ext cx="9722542" cy="1862394"/>
          </a:xfrm>
          <a:prstGeom prst="roundRect">
            <a:avLst>
              <a:gd name="adj" fmla="val 421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cxnSp>
        <p:nvCxnSpPr>
          <p:cNvPr id="4" name="直線コネクタ 3"/>
          <p:cNvCxnSpPr/>
          <p:nvPr/>
        </p:nvCxnSpPr>
        <p:spPr>
          <a:xfrm>
            <a:off x="495055" y="515863"/>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2450" y="515863"/>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497505" y="8620"/>
            <a:ext cx="6647974" cy="523220"/>
          </a:xfrm>
          <a:prstGeom prst="rect">
            <a:avLst/>
          </a:prstGeom>
          <a:noFill/>
        </p:spPr>
        <p:txBody>
          <a:bodyPr wrap="none" rtlCol="0">
            <a:spAutoFit/>
          </a:bodyPr>
          <a:lstStyle/>
          <a:p>
            <a:r>
              <a:rPr lang="ja-JP" altLang="en-US" sz="2800" dirty="0" smtClean="0">
                <a:latin typeface="HG創英角ﾎﾟｯﾌﾟ体" pitchFamily="49" charset="-128"/>
                <a:ea typeface="HG創英角ﾎﾟｯﾌﾟ体" pitchFamily="49" charset="-128"/>
              </a:rPr>
              <a:t>１０．産業復興にかかる支援を受けたい</a:t>
            </a:r>
            <a:endParaRPr lang="ja-JP" altLang="en-US" sz="2800" dirty="0">
              <a:latin typeface="HG創英角ﾎﾟｯﾌﾟ体" pitchFamily="49" charset="-128"/>
              <a:ea typeface="HG創英角ﾎﾟｯﾌﾟ体" pitchFamily="49" charset="-128"/>
            </a:endParaRPr>
          </a:p>
        </p:txBody>
      </p:sp>
      <p:sp>
        <p:nvSpPr>
          <p:cNvPr id="7" name="正方形/長方形 6"/>
          <p:cNvSpPr/>
          <p:nvPr/>
        </p:nvSpPr>
        <p:spPr>
          <a:xfrm>
            <a:off x="103694" y="621502"/>
            <a:ext cx="7684622" cy="830997"/>
          </a:xfrm>
          <a:prstGeom prst="rect">
            <a:avLst/>
          </a:prstGeom>
        </p:spPr>
        <p:txBody>
          <a:bodyPr wrap="square">
            <a:spAutoFit/>
          </a:bodyPr>
          <a:lstStyle/>
          <a:p>
            <a:pPr marL="900113" indent="-900113">
              <a:tabLst>
                <a:tab pos="0" algn="l"/>
              </a:tabLst>
            </a:pPr>
            <a:r>
              <a:rPr lang="ja-JP" altLang="en-US" sz="2400" dirty="0">
                <a:latin typeface="HG創英角ﾎﾟｯﾌﾟ体" pitchFamily="49" charset="-128"/>
                <a:ea typeface="HG創英角ﾎﾟｯﾌﾟ体" pitchFamily="49" charset="-128"/>
              </a:rPr>
              <a:t>（１）津波浸水</a:t>
            </a:r>
            <a:r>
              <a:rPr lang="ja-JP" altLang="en-US" sz="2400" dirty="0" smtClean="0">
                <a:latin typeface="HG創英角ﾎﾟｯﾌﾟ体" pitchFamily="49" charset="-128"/>
                <a:ea typeface="HG創英角ﾎﾟｯﾌﾟ体" pitchFamily="49" charset="-128"/>
              </a:rPr>
              <a:t>や原子力災害地域で産業の再生を図りたい。</a:t>
            </a:r>
            <a:endParaRPr lang="ja-JP" altLang="en-US" sz="2400" dirty="0">
              <a:latin typeface="HG創英角ﾎﾟｯﾌﾟ体" pitchFamily="49" charset="-128"/>
              <a:ea typeface="HG創英角ﾎﾟｯﾌﾟ体" pitchFamily="49" charset="-128"/>
            </a:endParaRPr>
          </a:p>
        </p:txBody>
      </p:sp>
      <p:sp>
        <p:nvSpPr>
          <p:cNvPr id="8" name="正方形/長方形 7"/>
          <p:cNvSpPr/>
          <p:nvPr/>
        </p:nvSpPr>
        <p:spPr>
          <a:xfrm>
            <a:off x="179454" y="1419977"/>
            <a:ext cx="7833886" cy="923330"/>
          </a:xfrm>
          <a:prstGeom prst="rect">
            <a:avLst/>
          </a:prstGeom>
        </p:spPr>
        <p:txBody>
          <a:bodyPr wrap="square">
            <a:spAutoFit/>
          </a:bodyPr>
          <a:lstStyle/>
          <a:p>
            <a:pPr marL="900113" indent="-900113"/>
            <a:r>
              <a:rPr lang="ja-JP" altLang="en-US" dirty="0">
                <a:latin typeface="HG丸ｺﾞｼｯｸM-PRO" pitchFamily="50" charset="-128"/>
                <a:ea typeface="HG丸ｺﾞｼｯｸM-PRO" pitchFamily="50" charset="-128"/>
              </a:rPr>
              <a:t>・概要</a:t>
            </a:r>
            <a:r>
              <a:rPr lang="ja-JP" altLang="en-US" dirty="0" smtClean="0">
                <a:latin typeface="HG丸ｺﾞｼｯｸM-PRO" pitchFamily="50" charset="-128"/>
                <a:ea typeface="HG丸ｺﾞｼｯｸM-PRO" pitchFamily="50" charset="-128"/>
              </a:rPr>
              <a:t>：津波で甚大な被害を受けた地域や原子力災害により大きな被害を受けた地域において工場等を新増設する企業に対し、用地の取得、建屋建設から生産設備等の必要な経費を補助します。　　</a:t>
            </a:r>
            <a:r>
              <a:rPr lang="ja-JP" altLang="en-US" dirty="0">
                <a:latin typeface="HG丸ｺﾞｼｯｸM-PRO" pitchFamily="50" charset="-128"/>
                <a:ea typeface="HG丸ｺﾞｼｯｸM-PRO" pitchFamily="50" charset="-128"/>
              </a:rPr>
              <a:t>　</a:t>
            </a:r>
            <a:endParaRPr lang="ja-JP" altLang="en-US" dirty="0">
              <a:solidFill>
                <a:srgbClr val="FF0000"/>
              </a:solidFill>
              <a:latin typeface="HG丸ｺﾞｼｯｸM-PRO" pitchFamily="50" charset="-128"/>
              <a:ea typeface="HG丸ｺﾞｼｯｸM-PRO" pitchFamily="50" charset="-128"/>
            </a:endParaRPr>
          </a:p>
        </p:txBody>
      </p:sp>
      <p:sp>
        <p:nvSpPr>
          <p:cNvPr id="25" name="直方体 24"/>
          <p:cNvSpPr/>
          <p:nvPr/>
        </p:nvSpPr>
        <p:spPr>
          <a:xfrm>
            <a:off x="7951759" y="949063"/>
            <a:ext cx="1778781" cy="1264802"/>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津波・原子力</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a:solidFill>
                  <a:schemeClr val="tx1"/>
                </a:solidFill>
                <a:latin typeface="ＤＨＰ特太ゴシック体" pitchFamily="50" charset="-128"/>
                <a:ea typeface="ＤＨＰ特太ゴシック体" pitchFamily="50" charset="-128"/>
              </a:rPr>
              <a:t>災害</a:t>
            </a:r>
            <a:r>
              <a:rPr lang="ja-JP" altLang="en-US" sz="1300" dirty="0" smtClean="0">
                <a:solidFill>
                  <a:schemeClr val="tx1"/>
                </a:solidFill>
                <a:latin typeface="ＤＨＰ特太ゴシック体" pitchFamily="50" charset="-128"/>
                <a:ea typeface="ＤＨＰ特太ゴシック体" pitchFamily="50" charset="-128"/>
              </a:rPr>
              <a:t>被災地地域</a:t>
            </a:r>
            <a:endParaRPr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smtClean="0">
                <a:solidFill>
                  <a:schemeClr val="tx1"/>
                </a:solidFill>
                <a:latin typeface="ＤＨＰ特太ゴシック体" pitchFamily="50" charset="-128"/>
                <a:ea typeface="ＤＨＰ特太ゴシック体" pitchFamily="50" charset="-128"/>
              </a:rPr>
              <a:t>雇用創出立地</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a:solidFill>
                  <a:schemeClr val="tx1"/>
                </a:solidFill>
                <a:latin typeface="ＤＨＰ特太ゴシック体" pitchFamily="50" charset="-128"/>
                <a:ea typeface="ＤＨＰ特太ゴシック体" pitchFamily="50" charset="-128"/>
              </a:rPr>
              <a:t>補助金</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20" name="角丸四角形 19"/>
          <p:cNvSpPr/>
          <p:nvPr/>
        </p:nvSpPr>
        <p:spPr>
          <a:xfrm>
            <a:off x="88369" y="2528900"/>
            <a:ext cx="9722542" cy="1935215"/>
          </a:xfrm>
          <a:prstGeom prst="roundRect">
            <a:avLst>
              <a:gd name="adj" fmla="val 421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21" name="正方形/長方形 20"/>
          <p:cNvSpPr/>
          <p:nvPr/>
        </p:nvSpPr>
        <p:spPr>
          <a:xfrm>
            <a:off x="1307595" y="2597633"/>
            <a:ext cx="7380820" cy="461665"/>
          </a:xfrm>
          <a:prstGeom prst="rect">
            <a:avLst/>
          </a:prstGeom>
        </p:spPr>
        <p:txBody>
          <a:bodyPr wrap="square">
            <a:spAutoFit/>
          </a:bodyPr>
          <a:lstStyle/>
          <a:p>
            <a:pPr marL="900113" indent="-900113">
              <a:tabLst>
                <a:tab pos="0" algn="l"/>
              </a:tabLst>
            </a:pPr>
            <a:r>
              <a:rPr lang="ja-JP" altLang="en-US" sz="2400" dirty="0" smtClean="0">
                <a:latin typeface="HG創英角ﾎﾟｯﾌﾟ体" pitchFamily="49" charset="-128"/>
                <a:ea typeface="HG創英角ﾎﾟｯﾌﾟ体" pitchFamily="49" charset="-128"/>
              </a:rPr>
              <a:t>（２）工場や商業施設などの復旧費用を補助します。</a:t>
            </a:r>
            <a:endParaRPr lang="ja-JP" altLang="en-US" sz="2400" dirty="0">
              <a:latin typeface="HG創英角ﾎﾟｯﾌﾟ体" pitchFamily="49" charset="-128"/>
              <a:ea typeface="HG創英角ﾎﾟｯﾌﾟ体" pitchFamily="49" charset="-128"/>
            </a:endParaRPr>
          </a:p>
        </p:txBody>
      </p:sp>
      <p:sp>
        <p:nvSpPr>
          <p:cNvPr id="22" name="正方形/長方形 21"/>
          <p:cNvSpPr/>
          <p:nvPr/>
        </p:nvSpPr>
        <p:spPr>
          <a:xfrm>
            <a:off x="1892660" y="3216947"/>
            <a:ext cx="7815398" cy="646331"/>
          </a:xfrm>
          <a:prstGeom prst="rect">
            <a:avLst/>
          </a:prstGeom>
        </p:spPr>
        <p:txBody>
          <a:bodyPr wrap="square">
            <a:spAutoFit/>
          </a:bodyPr>
          <a:lstStyle/>
          <a:p>
            <a:pPr marL="987425" indent="-987425"/>
            <a:r>
              <a:rPr lang="ja-JP" altLang="en-US" dirty="0">
                <a:latin typeface="HG丸ｺﾞｼｯｸM-PRO" pitchFamily="50" charset="-128"/>
                <a:ea typeface="HG丸ｺﾞｼｯｸM-PRO" pitchFamily="50" charset="-128"/>
              </a:rPr>
              <a:t> ・概要</a:t>
            </a:r>
            <a:r>
              <a:rPr lang="ja-JP" altLang="en-US" dirty="0" smtClean="0">
                <a:latin typeface="HG丸ｺﾞｼｯｸM-PRO" pitchFamily="50" charset="-128"/>
                <a:ea typeface="HG丸ｺﾞｼｯｸM-PRO" pitchFamily="50" charset="-128"/>
              </a:rPr>
              <a:t>：復興が遅れている地域を対象とした復興事業計画や共同店舗の新設や街区の再配置などに対して、施設費や設備費を補助します。</a:t>
            </a:r>
            <a:endParaRPr lang="ja-JP" altLang="en-US" dirty="0">
              <a:latin typeface="HG丸ｺﾞｼｯｸM-PRO" pitchFamily="50" charset="-128"/>
              <a:ea typeface="HG丸ｺﾞｼｯｸM-PRO" pitchFamily="50" charset="-128"/>
            </a:endParaRPr>
          </a:p>
        </p:txBody>
      </p:sp>
      <p:sp>
        <p:nvSpPr>
          <p:cNvPr id="23" name="角丸四角形 22"/>
          <p:cNvSpPr/>
          <p:nvPr/>
        </p:nvSpPr>
        <p:spPr>
          <a:xfrm>
            <a:off x="3156432" y="3924055"/>
            <a:ext cx="3821793" cy="324000"/>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prstClr val="black"/>
                </a:solidFill>
                <a:latin typeface="Arial" charset="0"/>
                <a:ea typeface="ＭＳ Ｐゴシック" charset="-128"/>
              </a:rPr>
              <a:t>【</a:t>
            </a:r>
            <a:r>
              <a:rPr lang="zh-TW" altLang="en-US" sz="1600" b="1" dirty="0">
                <a:solidFill>
                  <a:prstClr val="black"/>
                </a:solidFill>
                <a:latin typeface="Arial" charset="0"/>
                <a:ea typeface="ＭＳ Ｐゴシック" charset="-128"/>
              </a:rPr>
              <a:t>補助率</a:t>
            </a:r>
            <a:r>
              <a:rPr lang="zh-TW" altLang="en-US" sz="1600" b="1" dirty="0" smtClean="0">
                <a:solidFill>
                  <a:prstClr val="black"/>
                </a:solidFill>
                <a:latin typeface="Arial" charset="0"/>
                <a:ea typeface="ＭＳ Ｐゴシック" charset="-128"/>
              </a:rPr>
              <a:t>：</a:t>
            </a:r>
            <a:r>
              <a:rPr lang="ja-JP" altLang="en-US" sz="1600" b="1" dirty="0" smtClean="0">
                <a:solidFill>
                  <a:prstClr val="black"/>
                </a:solidFill>
                <a:latin typeface="Arial" charset="0"/>
                <a:ea typeface="ＭＳ Ｐゴシック" charset="-128"/>
              </a:rPr>
              <a:t>３</a:t>
            </a:r>
            <a:r>
              <a:rPr lang="zh-TW" altLang="en-US" sz="1600" b="1" dirty="0" smtClean="0">
                <a:solidFill>
                  <a:prstClr val="black"/>
                </a:solidFill>
                <a:latin typeface="Arial" charset="0"/>
                <a:ea typeface="ＭＳ Ｐゴシック" charset="-128"/>
              </a:rPr>
              <a:t>／</a:t>
            </a:r>
            <a:r>
              <a:rPr lang="ja-JP" altLang="en-US" sz="1600" b="1" dirty="0" smtClean="0">
                <a:solidFill>
                  <a:prstClr val="black"/>
                </a:solidFill>
                <a:latin typeface="Arial" charset="0"/>
                <a:ea typeface="ＭＳ Ｐゴシック" charset="-128"/>
              </a:rPr>
              <a:t>４</a:t>
            </a:r>
            <a:r>
              <a:rPr lang="en-US" altLang="ja-JP" sz="1600" b="1" dirty="0" smtClean="0">
                <a:solidFill>
                  <a:prstClr val="black"/>
                </a:solidFill>
                <a:latin typeface="Arial" charset="0"/>
                <a:ea typeface="ＭＳ Ｐゴシック" charset="-128"/>
              </a:rPr>
              <a:t> </a:t>
            </a:r>
            <a:r>
              <a:rPr lang="ja-JP" altLang="en-US" sz="1600" b="1" dirty="0" smtClean="0">
                <a:solidFill>
                  <a:prstClr val="black"/>
                </a:solidFill>
                <a:latin typeface="Arial" charset="0"/>
                <a:ea typeface="ＭＳ Ｐゴシック" charset="-128"/>
              </a:rPr>
              <a:t>　国１／２、県１／４</a:t>
            </a:r>
            <a:r>
              <a:rPr lang="en-US" altLang="ja-JP" sz="1600" b="1" dirty="0" smtClean="0">
                <a:solidFill>
                  <a:prstClr val="black"/>
                </a:solidFill>
                <a:latin typeface="Arial" charset="0"/>
                <a:ea typeface="ＭＳ Ｐゴシック" charset="-128"/>
              </a:rPr>
              <a:t>】</a:t>
            </a:r>
            <a:endParaRPr kumimoji="1" lang="ja-JP" altLang="en-US" sz="1600" b="1" dirty="0"/>
          </a:p>
        </p:txBody>
      </p:sp>
      <p:sp>
        <p:nvSpPr>
          <p:cNvPr id="24" name="直方体 23"/>
          <p:cNvSpPr/>
          <p:nvPr/>
        </p:nvSpPr>
        <p:spPr>
          <a:xfrm>
            <a:off x="113879" y="3064298"/>
            <a:ext cx="1778781" cy="1264802"/>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中小企業組合等</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a:solidFill>
                  <a:schemeClr val="tx1"/>
                </a:solidFill>
                <a:latin typeface="ＤＨＰ特太ゴシック体" pitchFamily="50" charset="-128"/>
                <a:ea typeface="ＤＨＰ特太ゴシック体" pitchFamily="50" charset="-128"/>
              </a:rPr>
              <a:t>共同施設等</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smtClean="0">
                <a:solidFill>
                  <a:schemeClr val="tx1"/>
                </a:solidFill>
                <a:latin typeface="ＤＨＰ特太ゴシック体" pitchFamily="50" charset="-128"/>
                <a:ea typeface="ＤＨＰ特太ゴシック体" pitchFamily="50" charset="-128"/>
              </a:rPr>
              <a:t>災害復旧事業</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29" name="角丸四角形 28"/>
          <p:cNvSpPr/>
          <p:nvPr/>
        </p:nvSpPr>
        <p:spPr>
          <a:xfrm>
            <a:off x="92460" y="4588718"/>
            <a:ext cx="9722542" cy="2215657"/>
          </a:xfrm>
          <a:prstGeom prst="roundRect">
            <a:avLst>
              <a:gd name="adj" fmla="val 421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30" name="円/楕円 29"/>
          <p:cNvSpPr/>
          <p:nvPr/>
        </p:nvSpPr>
        <p:spPr>
          <a:xfrm>
            <a:off x="9453500" y="6444375"/>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en-US" altLang="ja-JP" dirty="0" smtClean="0">
                <a:solidFill>
                  <a:schemeClr val="tx1"/>
                </a:solidFill>
                <a:latin typeface="HG創英角ﾎﾟｯﾌﾟ体" pitchFamily="49" charset="-128"/>
                <a:ea typeface="HG創英角ﾎﾟｯﾌﾟ体" pitchFamily="49" charset="-128"/>
              </a:rPr>
              <a:t>13</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32" name="正方形/長方形 31"/>
          <p:cNvSpPr/>
          <p:nvPr/>
        </p:nvSpPr>
        <p:spPr>
          <a:xfrm>
            <a:off x="182470" y="4689140"/>
            <a:ext cx="7380820" cy="461665"/>
          </a:xfrm>
          <a:prstGeom prst="rect">
            <a:avLst/>
          </a:prstGeom>
        </p:spPr>
        <p:txBody>
          <a:bodyPr wrap="square">
            <a:spAutoFit/>
          </a:bodyPr>
          <a:lstStyle/>
          <a:p>
            <a:pPr marL="900113" indent="-900113">
              <a:tabLst>
                <a:tab pos="0" algn="l"/>
              </a:tabLst>
            </a:pPr>
            <a:r>
              <a:rPr lang="ja-JP" altLang="en-US" sz="2400" dirty="0" smtClean="0">
                <a:latin typeface="HG創英角ﾎﾟｯﾌﾟ体" pitchFamily="49" charset="-128"/>
                <a:ea typeface="HG創英角ﾎﾟｯﾌﾟ体" pitchFamily="49" charset="-128"/>
              </a:rPr>
              <a:t>（３）中小企業・小規模事業者に低利融資します。</a:t>
            </a:r>
            <a:endParaRPr lang="ja-JP" altLang="en-US" sz="2400" dirty="0">
              <a:latin typeface="HG創英角ﾎﾟｯﾌﾟ体" pitchFamily="49" charset="-128"/>
              <a:ea typeface="HG創英角ﾎﾟｯﾌﾟ体" pitchFamily="49" charset="-128"/>
            </a:endParaRPr>
          </a:p>
        </p:txBody>
      </p:sp>
      <p:sp>
        <p:nvSpPr>
          <p:cNvPr id="34" name="正方形/長方形 33"/>
          <p:cNvSpPr/>
          <p:nvPr/>
        </p:nvSpPr>
        <p:spPr>
          <a:xfrm>
            <a:off x="92460" y="5139190"/>
            <a:ext cx="7815398" cy="646331"/>
          </a:xfrm>
          <a:prstGeom prst="rect">
            <a:avLst/>
          </a:prstGeom>
        </p:spPr>
        <p:txBody>
          <a:bodyPr wrap="square">
            <a:spAutoFit/>
          </a:bodyPr>
          <a:lstStyle/>
          <a:p>
            <a:pPr marL="987425" indent="-987425"/>
            <a:r>
              <a:rPr lang="ja-JP" altLang="en-US" dirty="0">
                <a:latin typeface="HG丸ｺﾞｼｯｸM-PRO" pitchFamily="50" charset="-128"/>
                <a:ea typeface="HG丸ｺﾞｼｯｸM-PRO" pitchFamily="50" charset="-128"/>
              </a:rPr>
              <a:t> ・概要</a:t>
            </a:r>
            <a:r>
              <a:rPr lang="ja-JP" altLang="en-US" dirty="0" smtClean="0">
                <a:latin typeface="HG丸ｺﾞｼｯｸM-PRO" pitchFamily="50" charset="-128"/>
                <a:ea typeface="HG丸ｺﾞｼｯｸM-PRO" pitchFamily="50" charset="-128"/>
              </a:rPr>
              <a:t>：東日本大震災により被害を受けた中小企業・小規模事業者等に対して、日本政策金融公庫等が低利融資等を行います。</a:t>
            </a:r>
            <a:endParaRPr lang="ja-JP" altLang="en-US" dirty="0">
              <a:latin typeface="HG丸ｺﾞｼｯｸM-PRO" pitchFamily="50" charset="-128"/>
              <a:ea typeface="HG丸ｺﾞｼｯｸM-PRO" pitchFamily="50" charset="-128"/>
            </a:endParaRPr>
          </a:p>
        </p:txBody>
      </p:sp>
      <p:sp>
        <p:nvSpPr>
          <p:cNvPr id="35" name="直方体 34"/>
          <p:cNvSpPr/>
          <p:nvPr/>
        </p:nvSpPr>
        <p:spPr>
          <a:xfrm>
            <a:off x="7989754" y="4644134"/>
            <a:ext cx="1778781" cy="1395155"/>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300" dirty="0">
                <a:solidFill>
                  <a:schemeClr val="tx1"/>
                </a:solidFill>
                <a:latin typeface="ＤＨＰ特太ゴシック体" pitchFamily="50" charset="-128"/>
                <a:ea typeface="ＤＨＰ特太ゴシック体" pitchFamily="50" charset="-128"/>
              </a:rPr>
              <a:t>東日本</a:t>
            </a:r>
            <a:r>
              <a:rPr lang="ja-JP" altLang="en-US" sz="1300" dirty="0" smtClean="0">
                <a:solidFill>
                  <a:schemeClr val="tx1"/>
                </a:solidFill>
                <a:latin typeface="ＤＨＰ特太ゴシック体" pitchFamily="50" charset="-128"/>
                <a:ea typeface="ＤＨＰ特太ゴシック体" pitchFamily="50" charset="-128"/>
              </a:rPr>
              <a:t>大震災</a:t>
            </a:r>
            <a:endParaRPr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a:solidFill>
                  <a:schemeClr val="tx1"/>
                </a:solidFill>
                <a:latin typeface="ＤＨＰ特太ゴシック体" pitchFamily="50" charset="-128"/>
                <a:ea typeface="ＤＨＰ特太ゴシック体" pitchFamily="50" charset="-128"/>
              </a:rPr>
              <a:t>復興特別</a:t>
            </a:r>
            <a:r>
              <a:rPr kumimoji="1" lang="ja-JP" altLang="en-US" sz="1300" dirty="0" smtClean="0">
                <a:solidFill>
                  <a:schemeClr val="tx1"/>
                </a:solidFill>
                <a:latin typeface="ＤＨＰ特太ゴシック体" pitchFamily="50" charset="-128"/>
                <a:ea typeface="ＤＨＰ特太ゴシック体" pitchFamily="50" charset="-128"/>
              </a:rPr>
              <a:t>貸付</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smtClean="0">
                <a:solidFill>
                  <a:schemeClr val="tx1"/>
                </a:solidFill>
                <a:latin typeface="ＤＨＰ特太ゴシック体" pitchFamily="50" charset="-128"/>
                <a:ea typeface="ＤＨＰ特太ゴシック体" pitchFamily="50" charset="-128"/>
              </a:rPr>
              <a:t>等（中小事業、</a:t>
            </a:r>
            <a:endParaRPr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a:solidFill>
                  <a:schemeClr val="tx1"/>
                </a:solidFill>
                <a:latin typeface="ＤＨＰ特太ゴシック体" pitchFamily="50" charset="-128"/>
                <a:ea typeface="ＤＨＰ特太ゴシック体" pitchFamily="50" charset="-128"/>
              </a:rPr>
              <a:t>機器</a:t>
            </a:r>
            <a:r>
              <a:rPr kumimoji="1" lang="ja-JP" altLang="en-US" sz="1300" dirty="0" smtClean="0">
                <a:solidFill>
                  <a:schemeClr val="tx1"/>
                </a:solidFill>
                <a:latin typeface="ＤＨＰ特太ゴシック体" pitchFamily="50" charset="-128"/>
                <a:ea typeface="ＤＨＰ特太ゴシック体" pitchFamily="50" charset="-128"/>
              </a:rPr>
              <a:t>対応円滑化</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smtClean="0">
                <a:solidFill>
                  <a:schemeClr val="tx1"/>
                </a:solidFill>
                <a:latin typeface="ＤＨＰ特太ゴシック体" pitchFamily="50" charset="-128"/>
                <a:ea typeface="ＤＨＰ特太ゴシック体" pitchFamily="50" charset="-128"/>
              </a:rPr>
              <a:t>業務）</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39" name="正方形/長方形 38"/>
          <p:cNvSpPr/>
          <p:nvPr/>
        </p:nvSpPr>
        <p:spPr>
          <a:xfrm>
            <a:off x="182470" y="5791035"/>
            <a:ext cx="9207197" cy="830997"/>
          </a:xfrm>
          <a:prstGeom prst="rect">
            <a:avLst/>
          </a:prstGeom>
        </p:spPr>
        <p:txBody>
          <a:bodyPr wrap="square">
            <a:spAutoFit/>
          </a:bodyPr>
          <a:lstStyle/>
          <a:p>
            <a:r>
              <a:rPr lang="ja-JP" altLang="en-US" sz="1600" dirty="0">
                <a:latin typeface="HG丸ｺﾞｼｯｸM-PRO" pitchFamily="50" charset="-128"/>
                <a:ea typeface="HG丸ｺﾞｼｯｸM-PRO" pitchFamily="50" charset="-128"/>
              </a:rPr>
              <a:t>・</a:t>
            </a:r>
            <a:r>
              <a:rPr lang="ja-JP" altLang="en-US" sz="1600" dirty="0" smtClean="0">
                <a:latin typeface="HG丸ｺﾞｼｯｸM-PRO" pitchFamily="50" charset="-128"/>
                <a:ea typeface="HG丸ｺﾞｼｯｸM-PRO" pitchFamily="50" charset="-128"/>
              </a:rPr>
              <a:t>金利：</a:t>
            </a:r>
            <a:r>
              <a:rPr lang="en-US" altLang="ja-JP" sz="1600" dirty="0" smtClean="0">
                <a:latin typeface="HG丸ｺﾞｼｯｸM-PRO" pitchFamily="50" charset="-128"/>
                <a:ea typeface="HG丸ｺﾞｼｯｸM-PRO" pitchFamily="50" charset="-128"/>
              </a:rPr>
              <a:t>【</a:t>
            </a:r>
            <a:r>
              <a:rPr lang="ja-JP" altLang="en-US" sz="1600" dirty="0" smtClean="0">
                <a:latin typeface="HG丸ｺﾞｼｯｸM-PRO" pitchFamily="50" charset="-128"/>
                <a:ea typeface="HG丸ｺﾞｼｯｸM-PRO" pitchFamily="50" charset="-128"/>
              </a:rPr>
              <a:t>直接・間接被害を受けた企業</a:t>
            </a:r>
            <a:r>
              <a:rPr lang="en-US" altLang="ja-JP" sz="1600" dirty="0">
                <a:latin typeface="HG丸ｺﾞｼｯｸM-PRO" pitchFamily="50" charset="-128"/>
                <a:ea typeface="HG丸ｺﾞｼｯｸM-PRO" pitchFamily="50" charset="-128"/>
              </a:rPr>
              <a:t>】</a:t>
            </a:r>
            <a:r>
              <a:rPr lang="ja-JP" altLang="en-US" sz="1600" dirty="0" smtClean="0">
                <a:latin typeface="HG丸ｺﾞｼｯｸM-PRO" pitchFamily="50" charset="-128"/>
                <a:ea typeface="HG丸ｺﾞｼｯｸM-PRO" pitchFamily="50" charset="-128"/>
              </a:rPr>
              <a:t>（</a:t>
            </a:r>
            <a:r>
              <a:rPr lang="ja-JP" altLang="en-US" sz="1600" dirty="0" smtClean="0">
                <a:latin typeface="HG丸ｺﾞｼｯｸM-PRO" pitchFamily="50" charset="-128"/>
                <a:ea typeface="HG丸ｺﾞｼｯｸM-PRO" pitchFamily="50" charset="-128"/>
                <a:sym typeface="Wingdings" pitchFamily="2" charset="2"/>
              </a:rPr>
              <a:t>当初</a:t>
            </a:r>
            <a:r>
              <a:rPr lang="en-US" altLang="ja-JP" sz="1600" dirty="0" smtClean="0">
                <a:latin typeface="HG丸ｺﾞｼｯｸM-PRO" pitchFamily="50" charset="-128"/>
                <a:ea typeface="HG丸ｺﾞｼｯｸM-PRO" pitchFamily="50" charset="-128"/>
                <a:sym typeface="Wingdings" pitchFamily="2" charset="2"/>
              </a:rPr>
              <a:t>3</a:t>
            </a:r>
            <a:r>
              <a:rPr lang="ja-JP" altLang="en-US" sz="1600" dirty="0" smtClean="0">
                <a:latin typeface="HG丸ｺﾞｼｯｸM-PRO" pitchFamily="50" charset="-128"/>
                <a:ea typeface="HG丸ｺﾞｼｯｸM-PRO" pitchFamily="50" charset="-128"/>
                <a:sym typeface="Wingdings" pitchFamily="2" charset="2"/>
              </a:rPr>
              <a:t>年間）</a:t>
            </a:r>
            <a:r>
              <a:rPr lang="ja-JP" altLang="en-US" sz="1600" dirty="0" smtClean="0">
                <a:latin typeface="HG丸ｺﾞｼｯｸM-PRO" pitchFamily="50" charset="-128"/>
                <a:ea typeface="HG丸ｺﾞｼｯｸM-PRO" pitchFamily="50" charset="-128"/>
              </a:rPr>
              <a:t>基準利率－１</a:t>
            </a:r>
            <a:r>
              <a:rPr lang="en-US" altLang="ja-JP" sz="1600" dirty="0" smtClean="0">
                <a:latin typeface="HG丸ｺﾞｼｯｸM-PRO" pitchFamily="50" charset="-128"/>
                <a:ea typeface="HG丸ｺﾞｼｯｸM-PRO" pitchFamily="50" charset="-128"/>
              </a:rPr>
              <a:t>.</a:t>
            </a:r>
            <a:r>
              <a:rPr lang="ja-JP" altLang="en-US" sz="1600" dirty="0" smtClean="0">
                <a:latin typeface="HG丸ｺﾞｼｯｸM-PRO" pitchFamily="50" charset="-128"/>
                <a:ea typeface="HG丸ｺﾞｼｯｸM-PRO" pitchFamily="50" charset="-128"/>
              </a:rPr>
              <a:t>４％（最大）</a:t>
            </a:r>
            <a:endParaRPr lang="en-US" altLang="ja-JP" sz="1600" dirty="0" smtClean="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　　　　　　　　　　　　　　　　　  （</a:t>
            </a:r>
            <a:r>
              <a:rPr lang="en-US" altLang="ja-JP" sz="1600" dirty="0" smtClean="0">
                <a:latin typeface="HG丸ｺﾞｼｯｸM-PRO" pitchFamily="50" charset="-128"/>
                <a:ea typeface="HG丸ｺﾞｼｯｸM-PRO" pitchFamily="50" charset="-128"/>
              </a:rPr>
              <a:t>4</a:t>
            </a:r>
            <a:r>
              <a:rPr lang="ja-JP" altLang="en-US" sz="1600" dirty="0" smtClean="0">
                <a:latin typeface="HG丸ｺﾞｼｯｸM-PRO" pitchFamily="50" charset="-128"/>
                <a:ea typeface="HG丸ｺﾞｼｯｸM-PRO" pitchFamily="50" charset="-128"/>
              </a:rPr>
              <a:t>年目以降）基準</a:t>
            </a:r>
            <a:r>
              <a:rPr lang="ja-JP" altLang="en-US" sz="1600" dirty="0">
                <a:latin typeface="HG丸ｺﾞｼｯｸM-PRO" pitchFamily="50" charset="-128"/>
                <a:ea typeface="HG丸ｺﾞｼｯｸM-PRO" pitchFamily="50" charset="-128"/>
              </a:rPr>
              <a:t>利率</a:t>
            </a:r>
            <a:r>
              <a:rPr lang="ja-JP" altLang="en-US" sz="1600" dirty="0" smtClean="0">
                <a:latin typeface="HG丸ｺﾞｼｯｸM-PRO" pitchFamily="50" charset="-128"/>
                <a:ea typeface="HG丸ｺﾞｼｯｸM-PRO" pitchFamily="50" charset="-128"/>
              </a:rPr>
              <a:t>－０．５％</a:t>
            </a:r>
            <a:r>
              <a:rPr lang="ja-JP" altLang="en-US" sz="1600" dirty="0">
                <a:latin typeface="HG丸ｺﾞｼｯｸM-PRO" pitchFamily="50" charset="-128"/>
                <a:ea typeface="HG丸ｺﾞｼｯｸM-PRO" pitchFamily="50" charset="-128"/>
              </a:rPr>
              <a:t>　</a:t>
            </a:r>
          </a:p>
          <a:p>
            <a:r>
              <a:rPr lang="ja-JP" altLang="en-US" sz="1600" dirty="0">
                <a:latin typeface="HG丸ｺﾞｼｯｸM-PRO" pitchFamily="50" charset="-128"/>
                <a:ea typeface="HG丸ｺﾞｼｯｸM-PRO" pitchFamily="50" charset="-128"/>
              </a:rPr>
              <a:t>　　　　</a:t>
            </a:r>
            <a:r>
              <a:rPr lang="en-US" altLang="ja-JP" sz="1600" dirty="0" smtClean="0">
                <a:latin typeface="HG丸ｺﾞｼｯｸM-PRO" pitchFamily="50" charset="-128"/>
                <a:ea typeface="HG丸ｺﾞｼｯｸM-PRO" pitchFamily="50" charset="-128"/>
              </a:rPr>
              <a:t>【</a:t>
            </a:r>
            <a:r>
              <a:rPr lang="ja-JP" altLang="en-US" sz="1600" dirty="0" smtClean="0">
                <a:latin typeface="HG丸ｺﾞｼｯｸM-PRO" pitchFamily="50" charset="-128"/>
                <a:ea typeface="HG丸ｺﾞｼｯｸM-PRO" pitchFamily="50" charset="-128"/>
              </a:rPr>
              <a:t>その他条件により金利が異なります</a:t>
            </a:r>
            <a:r>
              <a:rPr lang="en-US" altLang="ja-JP" sz="1600" dirty="0" smtClean="0">
                <a:latin typeface="HG丸ｺﾞｼｯｸM-PRO" pitchFamily="50" charset="-128"/>
                <a:ea typeface="HG丸ｺﾞｼｯｸM-PRO" pitchFamily="50" charset="-128"/>
              </a:rPr>
              <a:t>】</a:t>
            </a:r>
            <a:r>
              <a:rPr lang="ja-JP" altLang="en-US" sz="1600" dirty="0" smtClean="0">
                <a:latin typeface="HG丸ｺﾞｼｯｸM-PRO" pitchFamily="50" charset="-128"/>
                <a:ea typeface="HG丸ｺﾞｼｯｸM-PRO" pitchFamily="50" charset="-128"/>
              </a:rPr>
              <a:t>　</a:t>
            </a:r>
            <a:r>
              <a:rPr lang="en-US" altLang="ja-JP" sz="1600" dirty="0" smtClean="0">
                <a:latin typeface="HG丸ｺﾞｼｯｸM-PRO" pitchFamily="50" charset="-128"/>
                <a:ea typeface="HG丸ｺﾞｼｯｸM-PRO" pitchFamily="50" charset="-128"/>
              </a:rPr>
              <a:t>※</a:t>
            </a:r>
            <a:r>
              <a:rPr lang="ja-JP" altLang="en-US" sz="1600" dirty="0" smtClean="0">
                <a:latin typeface="HG丸ｺﾞｼｯｸM-PRO" pitchFamily="50" charset="-128"/>
                <a:ea typeface="HG丸ｺﾞｼｯｸM-PRO" pitchFamily="50" charset="-128"/>
              </a:rPr>
              <a:t>基準利率は</a:t>
            </a:r>
            <a:r>
              <a:rPr lang="ja-JP" altLang="en-US" sz="1600" dirty="0">
                <a:latin typeface="HG丸ｺﾞｼｯｸM-PRO" pitchFamily="50" charset="-128"/>
                <a:ea typeface="HG丸ｺﾞｼｯｸM-PRO" pitchFamily="50" charset="-128"/>
              </a:rPr>
              <a:t>中小事業</a:t>
            </a:r>
            <a:r>
              <a:rPr lang="en-US" altLang="ja-JP" sz="1600" dirty="0" smtClean="0">
                <a:latin typeface="HG丸ｺﾞｼｯｸM-PRO" pitchFamily="50" charset="-128"/>
                <a:ea typeface="HG丸ｺﾞｼｯｸM-PRO" pitchFamily="50" charset="-128"/>
              </a:rPr>
              <a:t>1.</a:t>
            </a:r>
            <a:r>
              <a:rPr lang="ja-JP" altLang="en-US" sz="1600" dirty="0" smtClean="0">
                <a:latin typeface="HG丸ｺﾞｼｯｸM-PRO" pitchFamily="50" charset="-128"/>
                <a:ea typeface="HG丸ｺﾞｼｯｸM-PRO" pitchFamily="50" charset="-128"/>
              </a:rPr>
              <a:t>６</a:t>
            </a:r>
            <a:r>
              <a:rPr lang="en-US" altLang="ja-JP" sz="1600" dirty="0" smtClean="0">
                <a:latin typeface="HG丸ｺﾞｼｯｸM-PRO" pitchFamily="50" charset="-128"/>
                <a:ea typeface="HG丸ｺﾞｼｯｸM-PRO" pitchFamily="50" charset="-128"/>
              </a:rPr>
              <a:t>%</a:t>
            </a:r>
            <a:r>
              <a:rPr lang="ja-JP" altLang="en-US" sz="1600" dirty="0" err="1">
                <a:latin typeface="HG丸ｺﾞｼｯｸM-PRO" pitchFamily="50" charset="-128"/>
                <a:ea typeface="HG丸ｺﾞｼｯｸM-PRO" pitchFamily="50" charset="-128"/>
              </a:rPr>
              <a:t>、</a:t>
            </a:r>
            <a:r>
              <a:rPr lang="ja-JP" altLang="en-US" sz="1600" dirty="0">
                <a:latin typeface="HG丸ｺﾞｼｯｸM-PRO" pitchFamily="50" charset="-128"/>
                <a:ea typeface="HG丸ｺﾞｼｯｸM-PRO" pitchFamily="50" charset="-128"/>
              </a:rPr>
              <a:t>国民事業</a:t>
            </a:r>
            <a:r>
              <a:rPr lang="en-US" altLang="ja-JP" sz="1600" dirty="0" smtClean="0">
                <a:latin typeface="HG丸ｺﾞｼｯｸM-PRO" pitchFamily="50" charset="-128"/>
                <a:ea typeface="HG丸ｺﾞｼｯｸM-PRO" pitchFamily="50" charset="-128"/>
              </a:rPr>
              <a:t>1.</a:t>
            </a:r>
            <a:r>
              <a:rPr lang="ja-JP" altLang="en-US" sz="1600" dirty="0" smtClean="0">
                <a:latin typeface="HG丸ｺﾞｼｯｸM-PRO" pitchFamily="50" charset="-128"/>
                <a:ea typeface="HG丸ｺﾞｼｯｸM-PRO" pitchFamily="50" charset="-128"/>
              </a:rPr>
              <a:t>９</a:t>
            </a:r>
            <a:r>
              <a:rPr lang="en-US" altLang="ja-JP" sz="1600" dirty="0" smtClean="0">
                <a:latin typeface="HG丸ｺﾞｼｯｸM-PRO" pitchFamily="50" charset="-128"/>
                <a:ea typeface="HG丸ｺﾞｼｯｸM-PRO" pitchFamily="50" charset="-128"/>
              </a:rPr>
              <a:t>%</a:t>
            </a:r>
            <a:endParaRPr lang="en-US" altLang="ja-JP" sz="1600" dirty="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xmlns="" val="3341501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平行四辺形 1"/>
          <p:cNvSpPr/>
          <p:nvPr/>
        </p:nvSpPr>
        <p:spPr>
          <a:xfrm flipH="1">
            <a:off x="608300" y="2033845"/>
            <a:ext cx="9160234" cy="2317758"/>
          </a:xfrm>
          <a:prstGeom prst="parallelogram">
            <a:avLst>
              <a:gd name="adj" fmla="val 73627"/>
            </a:avLst>
          </a:prstGeom>
          <a:ln/>
        </p:spPr>
        <p:style>
          <a:lnRef idx="1">
            <a:schemeClr val="accent6"/>
          </a:lnRef>
          <a:fillRef idx="2">
            <a:schemeClr val="accent6"/>
          </a:fillRef>
          <a:effectRef idx="1">
            <a:schemeClr val="accent6"/>
          </a:effectRef>
          <a:fontRef idx="minor">
            <a:schemeClr val="dk1"/>
          </a:fontRef>
        </p:style>
        <p:txBody>
          <a:bodyPr wrap="none" rtlCol="0" anchor="ctr"/>
          <a:lstStyle/>
          <a:p>
            <a:pPr algn="ctr"/>
            <a:endParaRPr kumimoji="1" lang="ja-JP" altLang="en-US" sz="1200" dirty="0">
              <a:solidFill>
                <a:schemeClr val="tx1"/>
              </a:solidFill>
            </a:endParaRPr>
          </a:p>
        </p:txBody>
      </p:sp>
      <p:sp>
        <p:nvSpPr>
          <p:cNvPr id="3" name="テキスト ボックス 2"/>
          <p:cNvSpPr txBox="1"/>
          <p:nvPr/>
        </p:nvSpPr>
        <p:spPr>
          <a:xfrm>
            <a:off x="268594" y="148083"/>
            <a:ext cx="2581156" cy="523220"/>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kumimoji="1" lang="ja-JP" altLang="en-US" sz="2800" dirty="0" smtClean="0">
                <a:solidFill>
                  <a:schemeClr val="tx1"/>
                </a:solidFill>
                <a:latin typeface="HGP創英角ｺﾞｼｯｸUB" pitchFamily="50" charset="-128"/>
                <a:ea typeface="HGP創英角ｺﾞｼｯｸUB" pitchFamily="50" charset="-128"/>
              </a:rPr>
              <a:t>お問い合わせ先</a:t>
            </a:r>
            <a:endParaRPr kumimoji="1" lang="ja-JP" altLang="en-US" sz="2800" dirty="0">
              <a:solidFill>
                <a:schemeClr val="tx1"/>
              </a:solidFill>
              <a:latin typeface="HGP創英角ｺﾞｼｯｸUB" pitchFamily="50" charset="-128"/>
              <a:ea typeface="HGP創英角ｺﾞｼｯｸUB" pitchFamily="50" charset="-128"/>
            </a:endParaRPr>
          </a:p>
        </p:txBody>
      </p:sp>
      <p:sp>
        <p:nvSpPr>
          <p:cNvPr id="9" name="正方形/長方形 8"/>
          <p:cNvSpPr/>
          <p:nvPr/>
        </p:nvSpPr>
        <p:spPr>
          <a:xfrm>
            <a:off x="486000" y="683695"/>
            <a:ext cx="8922495" cy="1200329"/>
          </a:xfrm>
          <a:prstGeom prst="rect">
            <a:avLst/>
          </a:prstGeom>
        </p:spPr>
        <p:txBody>
          <a:bodyPr wrap="square">
            <a:spAutoFit/>
          </a:bodyPr>
          <a:lstStyle/>
          <a:p>
            <a:r>
              <a:rPr lang="ja-JP" altLang="en-US" sz="3600" dirty="0" smtClean="0">
                <a:latin typeface="HGP創英角ﾎﾟｯﾌﾟ体" pitchFamily="50" charset="-128"/>
                <a:ea typeface="HGP創英角ﾎﾟｯﾌﾟ体" pitchFamily="50" charset="-128"/>
              </a:rPr>
              <a:t>ご相談・ご質問は、最寄の地方経済産業局　総務課までお気軽にご連絡下さい。</a:t>
            </a:r>
            <a:endParaRPr lang="en-US" altLang="ja-JP" sz="3600" dirty="0" smtClean="0">
              <a:latin typeface="HGP創英角ﾎﾟｯﾌﾟ体" pitchFamily="50" charset="-128"/>
              <a:ea typeface="HGP創英角ﾎﾟｯﾌﾟ体" pitchFamily="50" charset="-128"/>
            </a:endParaRPr>
          </a:p>
        </p:txBody>
      </p:sp>
      <p:pic>
        <p:nvPicPr>
          <p:cNvPr id="18" name="Picture 2" descr="C:\Users\saac9852\AppData\Local\Microsoft\Windows\Temporary Internet Files\Content.IE5\71GY4W9V\MC900431507[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871935"/>
            <a:ext cx="972000" cy="972000"/>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正方形/長方形 10"/>
          <p:cNvSpPr/>
          <p:nvPr/>
        </p:nvSpPr>
        <p:spPr>
          <a:xfrm>
            <a:off x="822351" y="1992901"/>
            <a:ext cx="8796535" cy="2400657"/>
          </a:xfrm>
          <a:prstGeom prst="rect">
            <a:avLst/>
          </a:prstGeom>
        </p:spPr>
        <p:txBody>
          <a:bodyPr wrap="square">
            <a:spAutoFit/>
          </a:bodyPr>
          <a:lstStyle/>
          <a:p>
            <a:r>
              <a:rPr lang="ja-JP" altLang="en-US" sz="3000" dirty="0" smtClean="0">
                <a:latin typeface="HG丸ｺﾞｼｯｸM-PRO" pitchFamily="50" charset="-128"/>
                <a:ea typeface="HG丸ｺﾞｼｯｸM-PRO" pitchFamily="50" charset="-128"/>
              </a:rPr>
              <a:t>・北海道経済産業局：</a:t>
            </a:r>
            <a:r>
              <a:rPr lang="en-US" altLang="ja-JP" sz="3000" dirty="0" smtClean="0">
                <a:latin typeface="HG丸ｺﾞｼｯｸM-PRO" pitchFamily="50" charset="-128"/>
                <a:ea typeface="HG丸ｺﾞｼｯｸM-PRO" pitchFamily="50" charset="-128"/>
              </a:rPr>
              <a:t>011-709-1773</a:t>
            </a:r>
            <a:r>
              <a:rPr lang="ja-JP" altLang="en-US" sz="3000" dirty="0" smtClean="0">
                <a:latin typeface="HG丸ｺﾞｼｯｸM-PRO" pitchFamily="50" charset="-128"/>
                <a:ea typeface="HG丸ｺﾞｼｯｸM-PRO" pitchFamily="50" charset="-128"/>
              </a:rPr>
              <a:t>　</a:t>
            </a:r>
            <a:endParaRPr lang="en-US" altLang="ja-JP" sz="3000" dirty="0" smtClean="0">
              <a:latin typeface="HG丸ｺﾞｼｯｸM-PRO" pitchFamily="50" charset="-128"/>
              <a:ea typeface="HG丸ｺﾞｼｯｸM-PRO" pitchFamily="50" charset="-128"/>
            </a:endParaRPr>
          </a:p>
          <a:p>
            <a:r>
              <a:rPr lang="ja-JP" altLang="en-US" sz="3000" dirty="0">
                <a:latin typeface="HG丸ｺﾞｼｯｸM-PRO" pitchFamily="50" charset="-128"/>
                <a:ea typeface="HG丸ｺﾞｼｯｸM-PRO" pitchFamily="50" charset="-128"/>
              </a:rPr>
              <a:t>　</a:t>
            </a:r>
            <a:r>
              <a:rPr lang="ja-JP" altLang="en-US" sz="3000" dirty="0" smtClean="0">
                <a:latin typeface="HG丸ｺﾞｼｯｸM-PRO" pitchFamily="50" charset="-128"/>
                <a:ea typeface="HG丸ｺﾞｼｯｸM-PRO" pitchFamily="50" charset="-128"/>
              </a:rPr>
              <a:t>・東北経済産業局：　</a:t>
            </a:r>
            <a:r>
              <a:rPr lang="en-US" altLang="ja-JP" sz="3000" dirty="0" smtClean="0">
                <a:latin typeface="HG丸ｺﾞｼｯｸM-PRO" pitchFamily="50" charset="-128"/>
                <a:ea typeface="HG丸ｺﾞｼｯｸM-PRO" pitchFamily="50" charset="-128"/>
              </a:rPr>
              <a:t>022-221-4856</a:t>
            </a:r>
          </a:p>
          <a:p>
            <a:r>
              <a:rPr lang="ja-JP" altLang="en-US" sz="3000" dirty="0" smtClean="0">
                <a:latin typeface="HG丸ｺﾞｼｯｸM-PRO" pitchFamily="50" charset="-128"/>
                <a:ea typeface="HG丸ｺﾞｼｯｸM-PRO" pitchFamily="50" charset="-128"/>
              </a:rPr>
              <a:t>　　・関東経済産業局：　</a:t>
            </a:r>
            <a:r>
              <a:rPr lang="en-US" altLang="ja-JP" sz="3000" dirty="0" smtClean="0">
                <a:latin typeface="HG丸ｺﾞｼｯｸM-PRO" pitchFamily="50" charset="-128"/>
                <a:ea typeface="HG丸ｺﾞｼｯｸM-PRO" pitchFamily="50" charset="-128"/>
              </a:rPr>
              <a:t>048-600-0213</a:t>
            </a:r>
          </a:p>
          <a:p>
            <a:r>
              <a:rPr lang="ja-JP" altLang="en-US" sz="3000" dirty="0" smtClean="0">
                <a:latin typeface="HG丸ｺﾞｼｯｸM-PRO" pitchFamily="50" charset="-128"/>
                <a:ea typeface="HG丸ｺﾞｼｯｸM-PRO" pitchFamily="50" charset="-128"/>
              </a:rPr>
              <a:t>　　　・中部経済産業局：　</a:t>
            </a:r>
            <a:r>
              <a:rPr lang="en-US" altLang="ja-JP" sz="3000" dirty="0" smtClean="0">
                <a:latin typeface="HG丸ｺﾞｼｯｸM-PRO" pitchFamily="50" charset="-128"/>
                <a:ea typeface="HG丸ｺﾞｼｯｸM-PRO" pitchFamily="50" charset="-128"/>
              </a:rPr>
              <a:t>052-951-2683</a:t>
            </a:r>
          </a:p>
          <a:p>
            <a:r>
              <a:rPr lang="ja-JP" altLang="en-US" sz="3000" dirty="0" smtClean="0">
                <a:latin typeface="HG丸ｺﾞｼｯｸM-PRO" pitchFamily="50" charset="-128"/>
                <a:ea typeface="HG丸ｺﾞｼｯｸM-PRO" pitchFamily="50" charset="-128"/>
              </a:rPr>
              <a:t>　　　　・北陸支局　  　：　 </a:t>
            </a:r>
            <a:r>
              <a:rPr lang="en-US" altLang="ja-JP" sz="3000" dirty="0" smtClean="0">
                <a:latin typeface="HG丸ｺﾞｼｯｸM-PRO" pitchFamily="50" charset="-128"/>
                <a:ea typeface="HG丸ｺﾞｼｯｸM-PRO" pitchFamily="50" charset="-128"/>
              </a:rPr>
              <a:t>076-432-5588</a:t>
            </a:r>
          </a:p>
        </p:txBody>
      </p:sp>
      <p:sp>
        <p:nvSpPr>
          <p:cNvPr id="14" name="平行四辺形 13"/>
          <p:cNvSpPr/>
          <p:nvPr/>
        </p:nvSpPr>
        <p:spPr>
          <a:xfrm flipH="1">
            <a:off x="137465" y="4395181"/>
            <a:ext cx="9271030" cy="2317758"/>
          </a:xfrm>
          <a:prstGeom prst="parallelogram">
            <a:avLst>
              <a:gd name="adj" fmla="val 73627"/>
            </a:avLst>
          </a:prstGeom>
          <a:ln/>
        </p:spPr>
        <p:style>
          <a:lnRef idx="1">
            <a:schemeClr val="accent6"/>
          </a:lnRef>
          <a:fillRef idx="2">
            <a:schemeClr val="accent6"/>
          </a:fillRef>
          <a:effectRef idx="1">
            <a:schemeClr val="accent6"/>
          </a:effectRef>
          <a:fontRef idx="minor">
            <a:schemeClr val="dk1"/>
          </a:fontRef>
        </p:style>
        <p:txBody>
          <a:bodyPr wrap="none" rtlCol="0" anchor="ctr"/>
          <a:lstStyle/>
          <a:p>
            <a:pPr algn="ctr"/>
            <a:endParaRPr kumimoji="1" lang="ja-JP" altLang="en-US" sz="1200" dirty="0">
              <a:solidFill>
                <a:schemeClr val="tx1"/>
              </a:solidFill>
            </a:endParaRPr>
          </a:p>
        </p:txBody>
      </p:sp>
      <p:sp>
        <p:nvSpPr>
          <p:cNvPr id="12" name="正方形/長方形 11"/>
          <p:cNvSpPr/>
          <p:nvPr/>
        </p:nvSpPr>
        <p:spPr>
          <a:xfrm>
            <a:off x="268594" y="4351602"/>
            <a:ext cx="9499940" cy="2400657"/>
          </a:xfrm>
          <a:prstGeom prst="rect">
            <a:avLst/>
          </a:prstGeom>
        </p:spPr>
        <p:txBody>
          <a:bodyPr wrap="square">
            <a:spAutoFit/>
          </a:bodyPr>
          <a:lstStyle/>
          <a:p>
            <a:r>
              <a:rPr lang="ja-JP" altLang="en-US" sz="3000" dirty="0" smtClean="0">
                <a:latin typeface="HG丸ｺﾞｼｯｸM-PRO" pitchFamily="50" charset="-128"/>
                <a:ea typeface="HG丸ｺﾞｼｯｸM-PRO" pitchFamily="50" charset="-128"/>
              </a:rPr>
              <a:t>・近畿</a:t>
            </a:r>
            <a:r>
              <a:rPr lang="ja-JP" altLang="en-US" sz="3000" dirty="0">
                <a:latin typeface="HG丸ｺﾞｼｯｸM-PRO" pitchFamily="50" charset="-128"/>
                <a:ea typeface="HG丸ｺﾞｼｯｸM-PRO" pitchFamily="50" charset="-128"/>
              </a:rPr>
              <a:t>経済産業局</a:t>
            </a:r>
            <a:r>
              <a:rPr lang="ja-JP" altLang="en-US" sz="3000" dirty="0" smtClean="0">
                <a:latin typeface="HG丸ｺﾞｼｯｸM-PRO" pitchFamily="50" charset="-128"/>
                <a:ea typeface="HG丸ｺﾞｼｯｸM-PRO" pitchFamily="50" charset="-128"/>
              </a:rPr>
              <a:t>：</a:t>
            </a:r>
            <a:r>
              <a:rPr lang="en-US" altLang="ja-JP" sz="3000" dirty="0">
                <a:latin typeface="HG丸ｺﾞｼｯｸM-PRO" pitchFamily="50" charset="-128"/>
                <a:ea typeface="HG丸ｺﾞｼｯｸM-PRO" pitchFamily="50" charset="-128"/>
              </a:rPr>
              <a:t> </a:t>
            </a:r>
            <a:r>
              <a:rPr lang="en-US" altLang="ja-JP" sz="3000" dirty="0" smtClean="0">
                <a:latin typeface="HG丸ｺﾞｼｯｸM-PRO" pitchFamily="50" charset="-128"/>
                <a:ea typeface="HG丸ｺﾞｼｯｸM-PRO" pitchFamily="50" charset="-128"/>
              </a:rPr>
              <a:t>  06-6966-6001</a:t>
            </a:r>
            <a:endParaRPr lang="en-US" altLang="ja-JP" sz="3000" dirty="0">
              <a:latin typeface="HG丸ｺﾞｼｯｸM-PRO" pitchFamily="50" charset="-128"/>
              <a:ea typeface="HG丸ｺﾞｼｯｸM-PRO" pitchFamily="50" charset="-128"/>
            </a:endParaRPr>
          </a:p>
          <a:p>
            <a:r>
              <a:rPr lang="ja-JP" altLang="en-US" sz="3000" dirty="0" smtClean="0">
                <a:latin typeface="HG丸ｺﾞｼｯｸM-PRO" pitchFamily="50" charset="-128"/>
                <a:ea typeface="HG丸ｺﾞｼｯｸM-PRO" pitchFamily="50" charset="-128"/>
              </a:rPr>
              <a:t>　・中国</a:t>
            </a:r>
            <a:r>
              <a:rPr lang="ja-JP" altLang="en-US" sz="3000" dirty="0">
                <a:latin typeface="HG丸ｺﾞｼｯｸM-PRO" pitchFamily="50" charset="-128"/>
                <a:ea typeface="HG丸ｺﾞｼｯｸM-PRO" pitchFamily="50" charset="-128"/>
              </a:rPr>
              <a:t>経済産業局</a:t>
            </a:r>
            <a:r>
              <a:rPr lang="ja-JP" altLang="en-US" sz="3000" dirty="0" smtClean="0">
                <a:latin typeface="HG丸ｺﾞｼｯｸM-PRO" pitchFamily="50" charset="-128"/>
                <a:ea typeface="HG丸ｺﾞｼｯｸM-PRO" pitchFamily="50" charset="-128"/>
              </a:rPr>
              <a:t>：</a:t>
            </a:r>
            <a:r>
              <a:rPr lang="en-US" altLang="ja-JP" sz="3000" dirty="0">
                <a:latin typeface="HG丸ｺﾞｼｯｸM-PRO" pitchFamily="50" charset="-128"/>
                <a:ea typeface="HG丸ｺﾞｼｯｸM-PRO" pitchFamily="50" charset="-128"/>
              </a:rPr>
              <a:t> </a:t>
            </a:r>
            <a:r>
              <a:rPr lang="en-US" altLang="ja-JP" sz="3000" dirty="0" smtClean="0">
                <a:latin typeface="HG丸ｺﾞｼｯｸM-PRO" pitchFamily="50" charset="-128"/>
                <a:ea typeface="HG丸ｺﾞｼｯｸM-PRO" pitchFamily="50" charset="-128"/>
              </a:rPr>
              <a:t>  082-224-5615</a:t>
            </a:r>
            <a:endParaRPr lang="en-US" altLang="ja-JP" sz="3000" dirty="0">
              <a:latin typeface="HG丸ｺﾞｼｯｸM-PRO" pitchFamily="50" charset="-128"/>
              <a:ea typeface="HG丸ｺﾞｼｯｸM-PRO" pitchFamily="50" charset="-128"/>
            </a:endParaRPr>
          </a:p>
          <a:p>
            <a:r>
              <a:rPr lang="ja-JP" altLang="en-US" sz="3000" dirty="0" smtClean="0">
                <a:latin typeface="HG丸ｺﾞｼｯｸM-PRO" pitchFamily="50" charset="-128"/>
                <a:ea typeface="HG丸ｺﾞｼｯｸM-PRO" pitchFamily="50" charset="-128"/>
              </a:rPr>
              <a:t>　　・四国</a:t>
            </a:r>
            <a:r>
              <a:rPr lang="ja-JP" altLang="en-US" sz="3000" dirty="0">
                <a:latin typeface="HG丸ｺﾞｼｯｸM-PRO" pitchFamily="50" charset="-128"/>
                <a:ea typeface="HG丸ｺﾞｼｯｸM-PRO" pitchFamily="50" charset="-128"/>
              </a:rPr>
              <a:t>経済産業局</a:t>
            </a:r>
            <a:r>
              <a:rPr lang="ja-JP" altLang="en-US" sz="3000" dirty="0" smtClean="0">
                <a:latin typeface="HG丸ｺﾞｼｯｸM-PRO" pitchFamily="50" charset="-128"/>
                <a:ea typeface="HG丸ｺﾞｼｯｸM-PRO" pitchFamily="50" charset="-128"/>
              </a:rPr>
              <a:t>：</a:t>
            </a:r>
            <a:r>
              <a:rPr lang="en-US" altLang="ja-JP" sz="3000" dirty="0">
                <a:latin typeface="HG丸ｺﾞｼｯｸM-PRO" pitchFamily="50" charset="-128"/>
                <a:ea typeface="HG丸ｺﾞｼｯｸM-PRO" pitchFamily="50" charset="-128"/>
              </a:rPr>
              <a:t> </a:t>
            </a:r>
            <a:r>
              <a:rPr lang="en-US" altLang="ja-JP" sz="3000" dirty="0" smtClean="0">
                <a:latin typeface="HG丸ｺﾞｼｯｸM-PRO" pitchFamily="50" charset="-128"/>
                <a:ea typeface="HG丸ｺﾞｼｯｸM-PRO" pitchFamily="50" charset="-128"/>
              </a:rPr>
              <a:t>  087-811-8503</a:t>
            </a:r>
            <a:endParaRPr lang="en-US" altLang="ja-JP" sz="3000" dirty="0">
              <a:latin typeface="HG丸ｺﾞｼｯｸM-PRO" pitchFamily="50" charset="-128"/>
              <a:ea typeface="HG丸ｺﾞｼｯｸM-PRO" pitchFamily="50" charset="-128"/>
            </a:endParaRPr>
          </a:p>
          <a:p>
            <a:r>
              <a:rPr lang="ja-JP" altLang="en-US" sz="3000" dirty="0" smtClean="0">
                <a:latin typeface="HG丸ｺﾞｼｯｸM-PRO" pitchFamily="50" charset="-128"/>
                <a:ea typeface="HG丸ｺﾞｼｯｸM-PRO" pitchFamily="50" charset="-128"/>
              </a:rPr>
              <a:t>　　　・九州</a:t>
            </a:r>
            <a:r>
              <a:rPr lang="ja-JP" altLang="en-US" sz="3000" dirty="0">
                <a:latin typeface="HG丸ｺﾞｼｯｸM-PRO" pitchFamily="50" charset="-128"/>
                <a:ea typeface="HG丸ｺﾞｼｯｸM-PRO" pitchFamily="50" charset="-128"/>
              </a:rPr>
              <a:t>経済産業局</a:t>
            </a:r>
            <a:r>
              <a:rPr lang="ja-JP" altLang="en-US" sz="3000" dirty="0" smtClean="0">
                <a:latin typeface="HG丸ｺﾞｼｯｸM-PRO" pitchFamily="50" charset="-128"/>
                <a:ea typeface="HG丸ｺﾞｼｯｸM-PRO" pitchFamily="50" charset="-128"/>
              </a:rPr>
              <a:t>：</a:t>
            </a:r>
            <a:r>
              <a:rPr lang="en-US" altLang="ja-JP" sz="3000" dirty="0">
                <a:latin typeface="HG丸ｺﾞｼｯｸM-PRO" pitchFamily="50" charset="-128"/>
                <a:ea typeface="HG丸ｺﾞｼｯｸM-PRO" pitchFamily="50" charset="-128"/>
              </a:rPr>
              <a:t> </a:t>
            </a:r>
            <a:r>
              <a:rPr lang="en-US" altLang="ja-JP" sz="3000" dirty="0" smtClean="0">
                <a:latin typeface="HG丸ｺﾞｼｯｸM-PRO" pitchFamily="50" charset="-128"/>
                <a:ea typeface="HG丸ｺﾞｼｯｸM-PRO" pitchFamily="50" charset="-128"/>
              </a:rPr>
              <a:t>  092-482-5405</a:t>
            </a:r>
            <a:endParaRPr lang="en-US" altLang="ja-JP" sz="3000" dirty="0">
              <a:latin typeface="HG丸ｺﾞｼｯｸM-PRO" pitchFamily="50" charset="-128"/>
              <a:ea typeface="HG丸ｺﾞｼｯｸM-PRO" pitchFamily="50" charset="-128"/>
            </a:endParaRPr>
          </a:p>
          <a:p>
            <a:r>
              <a:rPr lang="ja-JP" altLang="en-US" sz="3000" dirty="0" smtClean="0">
                <a:latin typeface="HG丸ｺﾞｼｯｸM-PRO" pitchFamily="50" charset="-128"/>
                <a:ea typeface="HG丸ｺﾞｼｯｸM-PRO" pitchFamily="50" charset="-128"/>
              </a:rPr>
              <a:t>　　　　・沖縄</a:t>
            </a:r>
            <a:r>
              <a:rPr lang="ja-JP" altLang="en-US" sz="3000" dirty="0">
                <a:latin typeface="HG丸ｺﾞｼｯｸM-PRO" pitchFamily="50" charset="-128"/>
                <a:ea typeface="HG丸ｺﾞｼｯｸM-PRO" pitchFamily="50" charset="-128"/>
              </a:rPr>
              <a:t>総合事務局</a:t>
            </a:r>
            <a:r>
              <a:rPr lang="ja-JP" altLang="en-US" sz="3000" dirty="0" smtClean="0">
                <a:latin typeface="HG丸ｺﾞｼｯｸM-PRO" pitchFamily="50" charset="-128"/>
                <a:ea typeface="HG丸ｺﾞｼｯｸM-PRO" pitchFamily="50" charset="-128"/>
              </a:rPr>
              <a:t>：</a:t>
            </a:r>
            <a:r>
              <a:rPr lang="en-US" altLang="ja-JP" sz="3000" dirty="0">
                <a:latin typeface="HG丸ｺﾞｼｯｸM-PRO" pitchFamily="50" charset="-128"/>
                <a:ea typeface="HG丸ｺﾞｼｯｸM-PRO" pitchFamily="50" charset="-128"/>
              </a:rPr>
              <a:t> </a:t>
            </a:r>
            <a:r>
              <a:rPr lang="en-US" altLang="ja-JP" sz="3000" dirty="0" smtClean="0">
                <a:latin typeface="HG丸ｺﾞｼｯｸM-PRO" pitchFamily="50" charset="-128"/>
                <a:ea typeface="HG丸ｺﾞｼｯｸM-PRO" pitchFamily="50" charset="-128"/>
              </a:rPr>
              <a:t>  098-866-1726</a:t>
            </a:r>
            <a:endParaRPr lang="ja-JP" altLang="en-US" sz="3000" dirty="0">
              <a:latin typeface="HG丸ｺﾞｼｯｸM-PRO" pitchFamily="50" charset="-128"/>
              <a:ea typeface="HG丸ｺﾞｼｯｸM-PRO" pitchFamily="50" charset="-128"/>
            </a:endParaRPr>
          </a:p>
        </p:txBody>
      </p:sp>
      <p:sp>
        <p:nvSpPr>
          <p:cNvPr id="10" name="円/楕円 9"/>
          <p:cNvSpPr/>
          <p:nvPr/>
        </p:nvSpPr>
        <p:spPr>
          <a:xfrm>
            <a:off x="9533602" y="6471293"/>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en-US" altLang="ja-JP" dirty="0" smtClean="0">
                <a:solidFill>
                  <a:schemeClr val="tx1"/>
                </a:solidFill>
                <a:latin typeface="HG創英角ﾎﾟｯﾌﾟ体" pitchFamily="49" charset="-128"/>
                <a:ea typeface="HG創英角ﾎﾟｯﾌﾟ体" pitchFamily="49" charset="-128"/>
              </a:rPr>
              <a:t>14</a:t>
            </a:r>
            <a:endParaRPr kumimoji="1" lang="ja-JP" altLang="en-US" dirty="0">
              <a:solidFill>
                <a:schemeClr val="tx1"/>
              </a:solidFill>
              <a:latin typeface="HG創英角ﾎﾟｯﾌﾟ体" pitchFamily="49" charset="-128"/>
              <a:ea typeface="HG創英角ﾎﾟｯﾌﾟ体" pitchFamily="49" charset="-128"/>
            </a:endParaRPr>
          </a:p>
        </p:txBody>
      </p:sp>
    </p:spTree>
    <p:extLst>
      <p:ext uri="{BB962C8B-B14F-4D97-AF65-F5344CB8AC3E}">
        <p14:creationId xmlns:p14="http://schemas.microsoft.com/office/powerpoint/2010/main" xmlns="" val="3184125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97505" y="413665"/>
            <a:ext cx="8865985" cy="4401205"/>
          </a:xfrm>
          <a:prstGeom prst="rect">
            <a:avLst/>
          </a:prstGeom>
        </p:spPr>
        <p:txBody>
          <a:bodyPr wrap="square">
            <a:spAutoFit/>
          </a:bodyPr>
          <a:lstStyle/>
          <a:p>
            <a:r>
              <a:rPr lang="ja-JP" altLang="en-US" sz="2000" dirty="0" smtClean="0">
                <a:latin typeface="ＤＦ特太ゴシック体" pitchFamily="49" charset="-128"/>
                <a:ea typeface="ＤＦ特太ゴシック体" pitchFamily="49" charset="-128"/>
              </a:rPr>
              <a:t>　</a:t>
            </a:r>
            <a:r>
              <a:rPr lang="ja-JP" altLang="ja-JP" sz="2000" dirty="0" smtClean="0">
                <a:latin typeface="ＤＦ特太ゴシック体" pitchFamily="49" charset="-128"/>
                <a:ea typeface="ＤＦ特太ゴシック体" pitchFamily="49" charset="-128"/>
              </a:rPr>
              <a:t>政府</a:t>
            </a:r>
            <a:r>
              <a:rPr lang="ja-JP" altLang="ja-JP" sz="2000" dirty="0">
                <a:latin typeface="ＤＦ特太ゴシック体" pitchFamily="49" charset="-128"/>
                <a:ea typeface="ＤＦ特太ゴシック体" pitchFamily="49" charset="-128"/>
              </a:rPr>
              <a:t>は</a:t>
            </a:r>
            <a:r>
              <a:rPr lang="ja-JP" altLang="ja-JP" sz="2000" dirty="0" smtClean="0">
                <a:latin typeface="ＤＦ特太ゴシック体" pitchFamily="49" charset="-128"/>
                <a:ea typeface="ＤＦ特太ゴシック体" pitchFamily="49" charset="-128"/>
              </a:rPr>
              <a:t>、</a:t>
            </a:r>
            <a:r>
              <a:rPr lang="ja-JP" altLang="en-US" sz="2000" dirty="0" smtClean="0">
                <a:latin typeface="ＤＦ特太ゴシック体" pitchFamily="49" charset="-128"/>
                <a:ea typeface="ＤＦ特太ゴシック体" pitchFamily="49" charset="-128"/>
              </a:rPr>
              <a:t>平成２５年６</a:t>
            </a:r>
            <a:r>
              <a:rPr lang="ja-JP" altLang="ja-JP" sz="2000" dirty="0" smtClean="0">
                <a:latin typeface="ＤＦ特太ゴシック体" pitchFamily="49" charset="-128"/>
                <a:ea typeface="ＤＦ特太ゴシック体" pitchFamily="49" charset="-128"/>
              </a:rPr>
              <a:t>月</a:t>
            </a:r>
            <a:r>
              <a:rPr lang="ja-JP" altLang="en-US" sz="2000" dirty="0" smtClean="0">
                <a:latin typeface="ＤＦ特太ゴシック体" pitchFamily="49" charset="-128"/>
                <a:ea typeface="ＤＦ特太ゴシック体" pitchFamily="49" charset="-128"/>
              </a:rPr>
              <a:t>１４</a:t>
            </a:r>
            <a:r>
              <a:rPr lang="ja-JP" altLang="ja-JP" sz="2000" dirty="0" smtClean="0">
                <a:latin typeface="ＤＦ特太ゴシック体" pitchFamily="49" charset="-128"/>
                <a:ea typeface="ＤＦ特太ゴシック体" pitchFamily="49" charset="-128"/>
              </a:rPr>
              <a:t>日に</a:t>
            </a:r>
            <a:r>
              <a:rPr lang="ja-JP" altLang="en-US" sz="2000" dirty="0" smtClean="0">
                <a:latin typeface="ＤＦ特太ゴシック体" pitchFamily="49" charset="-128"/>
                <a:ea typeface="ＤＦ特太ゴシック体" pitchFamily="49" charset="-128"/>
              </a:rPr>
              <a:t>「日本再興戦略」</a:t>
            </a:r>
            <a:r>
              <a:rPr lang="ja-JP" altLang="ja-JP" sz="2000" dirty="0" smtClean="0">
                <a:latin typeface="ＤＦ特太ゴシック体" pitchFamily="49" charset="-128"/>
                <a:ea typeface="ＤＦ特太ゴシック体" pitchFamily="49" charset="-128"/>
              </a:rPr>
              <a:t>を</a:t>
            </a:r>
            <a:r>
              <a:rPr lang="ja-JP" altLang="ja-JP" sz="2000" dirty="0">
                <a:latin typeface="ＤＦ特太ゴシック体" pitchFamily="49" charset="-128"/>
                <a:ea typeface="ＤＦ特太ゴシック体" pitchFamily="49" charset="-128"/>
              </a:rPr>
              <a:t>とりまとめ</a:t>
            </a:r>
            <a:r>
              <a:rPr lang="ja-JP" altLang="ja-JP" sz="2000" dirty="0" smtClean="0">
                <a:latin typeface="ＤＦ特太ゴシック体" pitchFamily="49" charset="-128"/>
                <a:ea typeface="ＤＦ特太ゴシック体" pitchFamily="49" charset="-128"/>
              </a:rPr>
              <a:t>、</a:t>
            </a:r>
            <a:r>
              <a:rPr lang="ja-JP" altLang="en-US" sz="2000" dirty="0" smtClean="0">
                <a:latin typeface="ＤＦ特太ゴシック体" pitchFamily="49" charset="-128"/>
                <a:ea typeface="ＤＦ特太ゴシック体" pitchFamily="49" charset="-128"/>
              </a:rPr>
              <a:t>同戦略を確実に実行するために、１２月４日に成立した「産業競争力強化法」に基づき、各種措置を講ずるほか、新たな経済対策として、５．５兆円規模の補正予算を閣議</a:t>
            </a:r>
            <a:r>
              <a:rPr lang="ja-JP" altLang="ja-JP" sz="2000" dirty="0" smtClean="0">
                <a:latin typeface="ＤＦ特太ゴシック体" pitchFamily="49" charset="-128"/>
                <a:ea typeface="ＤＦ特太ゴシック体" pitchFamily="49" charset="-128"/>
              </a:rPr>
              <a:t>決定し</a:t>
            </a:r>
            <a:r>
              <a:rPr lang="ja-JP" altLang="en-US" sz="2000" dirty="0" smtClean="0">
                <a:latin typeface="ＤＦ特太ゴシック体" pitchFamily="49" charset="-128"/>
                <a:ea typeface="ＤＦ特太ゴシック体" pitchFamily="49" charset="-128"/>
              </a:rPr>
              <a:t>ております。</a:t>
            </a:r>
            <a:r>
              <a:rPr lang="ja-JP" altLang="ja-JP" sz="2000" dirty="0" smtClean="0">
                <a:latin typeface="ＤＦ特太ゴシック体" pitchFamily="49" charset="-128"/>
                <a:ea typeface="ＤＦ特太ゴシック体" pitchFamily="49" charset="-128"/>
              </a:rPr>
              <a:t>今後、</a:t>
            </a:r>
            <a:r>
              <a:rPr lang="ja-JP" altLang="en-US" sz="2000" dirty="0" smtClean="0">
                <a:latin typeface="ＤＦ特太ゴシック体" pitchFamily="49" charset="-128"/>
                <a:ea typeface="ＤＦ特太ゴシック体" pitchFamily="49" charset="-128"/>
              </a:rPr>
              <a:t>産業競争力強化法の施行と</a:t>
            </a:r>
            <a:r>
              <a:rPr lang="ja-JP" altLang="ja-JP" sz="2000" dirty="0" smtClean="0">
                <a:latin typeface="ＤＦ特太ゴシック体" pitchFamily="49" charset="-128"/>
                <a:ea typeface="ＤＦ特太ゴシック体" pitchFamily="49" charset="-128"/>
              </a:rPr>
              <a:t>予算案</a:t>
            </a:r>
            <a:r>
              <a:rPr lang="ja-JP" altLang="en-US" sz="2000" dirty="0" smtClean="0">
                <a:latin typeface="ＤＦ特太ゴシック体" pitchFamily="49" charset="-128"/>
                <a:ea typeface="ＤＦ特太ゴシック体" pitchFamily="49" charset="-128"/>
              </a:rPr>
              <a:t>等が</a:t>
            </a:r>
            <a:r>
              <a:rPr lang="ja-JP" altLang="ja-JP" sz="2000" dirty="0" smtClean="0">
                <a:latin typeface="ＤＦ特太ゴシック体" pitchFamily="49" charset="-128"/>
                <a:ea typeface="ＤＦ特太ゴシック体" pitchFamily="49" charset="-128"/>
              </a:rPr>
              <a:t>国会</a:t>
            </a:r>
            <a:r>
              <a:rPr lang="ja-JP" altLang="ja-JP" sz="2000" dirty="0">
                <a:latin typeface="ＤＦ特太ゴシック体" pitchFamily="49" charset="-128"/>
                <a:ea typeface="ＤＦ特太ゴシック体" pitchFamily="49" charset="-128"/>
              </a:rPr>
              <a:t>で審議される予定となっています。</a:t>
            </a:r>
          </a:p>
          <a:p>
            <a:r>
              <a:rPr lang="en-US" altLang="ja-JP" sz="2000" dirty="0">
                <a:latin typeface="ＤＦ特太ゴシック体" pitchFamily="49" charset="-128"/>
                <a:ea typeface="ＤＦ特太ゴシック体" pitchFamily="49" charset="-128"/>
              </a:rPr>
              <a:t> </a:t>
            </a:r>
            <a:endParaRPr lang="ja-JP" altLang="ja-JP" sz="2000" dirty="0">
              <a:latin typeface="ＤＦ特太ゴシック体" pitchFamily="49" charset="-128"/>
              <a:ea typeface="ＤＦ特太ゴシック体" pitchFamily="49" charset="-128"/>
            </a:endParaRPr>
          </a:p>
          <a:p>
            <a:r>
              <a:rPr lang="ja-JP" altLang="ja-JP" sz="2000" dirty="0">
                <a:latin typeface="ＤＦ特太ゴシック体" pitchFamily="49" charset="-128"/>
                <a:ea typeface="ＤＦ特太ゴシック体" pitchFamily="49" charset="-128"/>
              </a:rPr>
              <a:t>　この冊子では、業種を問わず、企業経営者の方々に幅広く知っていただきたい具体的な施策を分かりやすくご紹介いたします。</a:t>
            </a:r>
          </a:p>
          <a:p>
            <a:r>
              <a:rPr lang="en-US" altLang="ja-JP" sz="2000" dirty="0">
                <a:latin typeface="ＤＦ特太ゴシック体" pitchFamily="49" charset="-128"/>
                <a:ea typeface="ＤＦ特太ゴシック体" pitchFamily="49" charset="-128"/>
              </a:rPr>
              <a:t> </a:t>
            </a:r>
            <a:endParaRPr lang="ja-JP" altLang="ja-JP" sz="2000" dirty="0">
              <a:latin typeface="ＤＦ特太ゴシック体" pitchFamily="49" charset="-128"/>
              <a:ea typeface="ＤＦ特太ゴシック体" pitchFamily="49" charset="-128"/>
            </a:endParaRPr>
          </a:p>
          <a:p>
            <a:r>
              <a:rPr lang="ja-JP" altLang="ja-JP" sz="2000" dirty="0">
                <a:latin typeface="ＤＦ特太ゴシック体" pitchFamily="49" charset="-128"/>
                <a:ea typeface="ＤＦ特太ゴシック体" pitchFamily="49" charset="-128"/>
              </a:rPr>
              <a:t>　</a:t>
            </a:r>
            <a:r>
              <a:rPr lang="ja-JP" altLang="en-US" sz="2000" dirty="0" smtClean="0">
                <a:latin typeface="ＤＦ特太ゴシック体" pitchFamily="49" charset="-128"/>
                <a:ea typeface="ＤＦ特太ゴシック体" pitchFamily="49" charset="-128"/>
              </a:rPr>
              <a:t>なお、ここで紹介する施策は</a:t>
            </a:r>
            <a:r>
              <a:rPr lang="ja-JP" altLang="ja-JP" sz="2000" dirty="0" smtClean="0">
                <a:latin typeface="ＤＦ特太ゴシック体" pitchFamily="49" charset="-128"/>
                <a:ea typeface="ＤＦ特太ゴシック体" pitchFamily="49" charset="-128"/>
              </a:rPr>
              <a:t>、</a:t>
            </a:r>
            <a:r>
              <a:rPr lang="ja-JP" altLang="ja-JP" sz="2000" b="1" u="sng" dirty="0" smtClean="0">
                <a:solidFill>
                  <a:srgbClr val="FF0066"/>
                </a:solidFill>
                <a:latin typeface="ＤＦ特太ゴシック体" pitchFamily="49" charset="-128"/>
                <a:ea typeface="ＤＦ特太ゴシック体" pitchFamily="49" charset="-128"/>
              </a:rPr>
              <a:t>概要</a:t>
            </a:r>
            <a:r>
              <a:rPr lang="ja-JP" altLang="ja-JP" sz="2000" b="1" u="sng" dirty="0">
                <a:solidFill>
                  <a:srgbClr val="FF0066"/>
                </a:solidFill>
                <a:latin typeface="ＤＦ特太ゴシック体" pitchFamily="49" charset="-128"/>
                <a:ea typeface="ＤＦ特太ゴシック体" pitchFamily="49" charset="-128"/>
              </a:rPr>
              <a:t>をお伝えするため</a:t>
            </a:r>
            <a:r>
              <a:rPr lang="ja-JP" altLang="ja-JP" sz="2000" b="1" u="sng" dirty="0" smtClean="0">
                <a:solidFill>
                  <a:srgbClr val="FF0066"/>
                </a:solidFill>
                <a:latin typeface="ＤＦ特太ゴシック体" pitchFamily="49" charset="-128"/>
                <a:ea typeface="ＤＦ特太ゴシック体" pitchFamily="49" charset="-128"/>
              </a:rPr>
              <a:t>の</a:t>
            </a:r>
            <a:r>
              <a:rPr lang="ja-JP" altLang="en-US" sz="2000" b="1" u="sng" dirty="0" smtClean="0">
                <a:solidFill>
                  <a:srgbClr val="FF0066"/>
                </a:solidFill>
                <a:latin typeface="ＤＦ特太ゴシック体" pitchFamily="49" charset="-128"/>
                <a:ea typeface="ＤＦ特太ゴシック体" pitchFamily="49" charset="-128"/>
              </a:rPr>
              <a:t>もの</a:t>
            </a:r>
            <a:r>
              <a:rPr lang="ja-JP" altLang="ja-JP" sz="2000" dirty="0" smtClean="0">
                <a:latin typeface="ＤＦ特太ゴシック体" pitchFamily="49" charset="-128"/>
                <a:ea typeface="ＤＦ特太ゴシック体" pitchFamily="49" charset="-128"/>
              </a:rPr>
              <a:t>です</a:t>
            </a:r>
            <a:r>
              <a:rPr lang="ja-JP" altLang="ja-JP" sz="2000" dirty="0">
                <a:latin typeface="ＤＦ特太ゴシック体" pitchFamily="49" charset="-128"/>
                <a:ea typeface="ＤＦ特太ゴシック体" pitchFamily="49" charset="-128"/>
              </a:rPr>
              <a:t>。より詳細な要件や手続きについては</a:t>
            </a:r>
            <a:r>
              <a:rPr lang="ja-JP" altLang="ja-JP" sz="2000" dirty="0" smtClean="0">
                <a:latin typeface="ＤＦ特太ゴシック体" pitchFamily="49" charset="-128"/>
                <a:ea typeface="ＤＦ特太ゴシック体" pitchFamily="49" charset="-128"/>
              </a:rPr>
              <a:t>、まだ</a:t>
            </a:r>
            <a:r>
              <a:rPr lang="ja-JP" altLang="ja-JP" sz="2000" dirty="0">
                <a:latin typeface="ＤＦ特太ゴシック体" pitchFamily="49" charset="-128"/>
                <a:ea typeface="ＤＦ特太ゴシック体" pitchFamily="49" charset="-128"/>
              </a:rPr>
              <a:t>決まっていないものが多く</a:t>
            </a:r>
            <a:r>
              <a:rPr lang="ja-JP" altLang="ja-JP" sz="2000" dirty="0" smtClean="0">
                <a:latin typeface="ＤＦ特太ゴシック体" pitchFamily="49" charset="-128"/>
                <a:ea typeface="ＤＦ特太ゴシック体" pitchFamily="49" charset="-128"/>
              </a:rPr>
              <a:t>あります</a:t>
            </a:r>
            <a:r>
              <a:rPr lang="ja-JP" altLang="en-US" sz="2000" dirty="0" smtClean="0">
                <a:latin typeface="ＤＦ特太ゴシック体" pitchFamily="49" charset="-128"/>
                <a:ea typeface="ＤＦ特太ゴシック体" pitchFamily="49" charset="-128"/>
              </a:rPr>
              <a:t>ので、</a:t>
            </a:r>
            <a:r>
              <a:rPr lang="ja-JP" altLang="ja-JP" sz="2000" dirty="0" smtClean="0">
                <a:latin typeface="ＤＦ特太ゴシック体" pitchFamily="49" charset="-128"/>
                <a:ea typeface="ＤＦ特太ゴシック体" pitchFamily="49" charset="-128"/>
              </a:rPr>
              <a:t>詳細</a:t>
            </a:r>
            <a:r>
              <a:rPr lang="ja-JP" altLang="ja-JP" sz="2000" dirty="0">
                <a:latin typeface="ＤＦ特太ゴシック体" pitchFamily="49" charset="-128"/>
                <a:ea typeface="ＤＦ特太ゴシック体" pitchFamily="49" charset="-128"/>
              </a:rPr>
              <a:t>が決まり次第、改めて</a:t>
            </a:r>
            <a:r>
              <a:rPr lang="ja-JP" altLang="ja-JP" sz="2000" dirty="0" smtClean="0">
                <a:latin typeface="ＤＦ特太ゴシック体" pitchFamily="49" charset="-128"/>
                <a:ea typeface="ＤＦ特太ゴシック体" pitchFamily="49" charset="-128"/>
              </a:rPr>
              <a:t>お</a:t>
            </a:r>
            <a:r>
              <a:rPr lang="ja-JP" altLang="en-US" sz="2000" dirty="0" smtClean="0">
                <a:latin typeface="ＤＦ特太ゴシック体" pitchFamily="49" charset="-128"/>
                <a:ea typeface="ＤＦ特太ゴシック体" pitchFamily="49" charset="-128"/>
              </a:rPr>
              <a:t>知らせいた</a:t>
            </a:r>
            <a:r>
              <a:rPr lang="ja-JP" altLang="ja-JP" sz="2000" dirty="0" smtClean="0">
                <a:latin typeface="ＤＦ特太ゴシック体" pitchFamily="49" charset="-128"/>
                <a:ea typeface="ＤＦ特太ゴシック体" pitchFamily="49" charset="-128"/>
              </a:rPr>
              <a:t>します</a:t>
            </a:r>
            <a:r>
              <a:rPr lang="ja-JP" altLang="ja-JP" sz="2000" dirty="0">
                <a:latin typeface="ＤＦ特太ゴシック体" pitchFamily="49" charset="-128"/>
                <a:ea typeface="ＤＦ特太ゴシック体" pitchFamily="49" charset="-128"/>
              </a:rPr>
              <a:t>。</a:t>
            </a:r>
          </a:p>
          <a:p>
            <a:r>
              <a:rPr lang="en-US" altLang="ja-JP" sz="2000" dirty="0">
                <a:latin typeface="ＤＦ特太ゴシック体" pitchFamily="49" charset="-128"/>
                <a:ea typeface="ＤＦ特太ゴシック体" pitchFamily="49" charset="-128"/>
              </a:rPr>
              <a:t> </a:t>
            </a:r>
            <a:endParaRPr lang="ja-JP" altLang="ja-JP" sz="2000" dirty="0">
              <a:latin typeface="ＤＦ特太ゴシック体" pitchFamily="49" charset="-128"/>
              <a:ea typeface="ＤＦ特太ゴシック体" pitchFamily="49" charset="-128"/>
            </a:endParaRPr>
          </a:p>
          <a:p>
            <a:r>
              <a:rPr lang="ja-JP" altLang="ja-JP" sz="2000" dirty="0">
                <a:latin typeface="ＤＦ特太ゴシック体" pitchFamily="49" charset="-128"/>
                <a:ea typeface="ＤＦ特太ゴシック体" pitchFamily="49" charset="-128"/>
              </a:rPr>
              <a:t>　</a:t>
            </a:r>
            <a:r>
              <a:rPr lang="ja-JP" altLang="en-US" sz="2000" dirty="0" smtClean="0">
                <a:latin typeface="ＤＦ特太ゴシック体" pitchFamily="49" charset="-128"/>
                <a:ea typeface="ＤＦ特太ゴシック体" pitchFamily="49" charset="-128"/>
              </a:rPr>
              <a:t>最新版</a:t>
            </a:r>
            <a:r>
              <a:rPr lang="ja-JP" altLang="ja-JP" sz="2000" dirty="0" smtClean="0">
                <a:latin typeface="ＤＦ特太ゴシック体" pitchFamily="49" charset="-128"/>
                <a:ea typeface="ＤＦ特太ゴシック体" pitchFamily="49" charset="-128"/>
              </a:rPr>
              <a:t>は</a:t>
            </a:r>
            <a:r>
              <a:rPr lang="ja-JP" altLang="en-US" sz="2000" dirty="0" smtClean="0">
                <a:latin typeface="ＤＦ特太ゴシック体" pitchFamily="49" charset="-128"/>
                <a:ea typeface="ＤＦ特太ゴシック体" pitchFamily="49" charset="-128"/>
              </a:rPr>
              <a:t>当省のホームページ「ニュースリリース」</a:t>
            </a:r>
            <a:r>
              <a:rPr lang="ja-JP" altLang="ja-JP" sz="2000" dirty="0" smtClean="0">
                <a:latin typeface="ＤＦ特太ゴシック体" pitchFamily="49" charset="-128"/>
                <a:ea typeface="ＤＦ特太ゴシック体" pitchFamily="49" charset="-128"/>
              </a:rPr>
              <a:t>を</a:t>
            </a:r>
            <a:r>
              <a:rPr lang="ja-JP" altLang="en-US" sz="2000" dirty="0" smtClean="0">
                <a:latin typeface="ＤＦ特太ゴシック体" pitchFamily="49" charset="-128"/>
                <a:ea typeface="ＤＦ特太ゴシック体" pitchFamily="49" charset="-128"/>
              </a:rPr>
              <a:t>ご覧</a:t>
            </a:r>
            <a:r>
              <a:rPr lang="ja-JP" altLang="ja-JP" sz="2000" dirty="0" smtClean="0">
                <a:latin typeface="ＤＦ特太ゴシック体" pitchFamily="49" charset="-128"/>
                <a:ea typeface="ＤＦ特太ゴシック体" pitchFamily="49" charset="-128"/>
              </a:rPr>
              <a:t>ください</a:t>
            </a:r>
            <a:r>
              <a:rPr lang="ja-JP" altLang="en-US" sz="2000" dirty="0">
                <a:latin typeface="ＤＦ特太ゴシック体" pitchFamily="49" charset="-128"/>
                <a:ea typeface="ＤＦ特太ゴシック体" pitchFamily="49" charset="-128"/>
              </a:rPr>
              <a:t>。</a:t>
            </a:r>
            <a:r>
              <a:rPr lang="ja-JP" altLang="ja-JP" sz="2000" dirty="0">
                <a:latin typeface="ＤＦ特太ゴシック体" pitchFamily="49" charset="-128"/>
                <a:ea typeface="ＤＦ特太ゴシック体" pitchFamily="49" charset="-128"/>
              </a:rPr>
              <a:t>　</a:t>
            </a:r>
          </a:p>
        </p:txBody>
      </p:sp>
      <p:sp>
        <p:nvSpPr>
          <p:cNvPr id="5" name="正方形/長方形 4"/>
          <p:cNvSpPr/>
          <p:nvPr/>
        </p:nvSpPr>
        <p:spPr>
          <a:xfrm>
            <a:off x="5467444" y="5146494"/>
            <a:ext cx="3531736" cy="369332"/>
          </a:xfrm>
          <a:prstGeom prst="rect">
            <a:avLst/>
          </a:prstGeom>
          <a:noFill/>
        </p:spPr>
        <p:txBody>
          <a:bodyPr wrap="none">
            <a:spAutoFit/>
          </a:bodyPr>
          <a:lstStyle/>
          <a:p>
            <a:r>
              <a:rPr lang="en-US" altLang="ja-JP" dirty="0">
                <a:latin typeface="ＤＦ特太ゴシック体" pitchFamily="49" charset="-128"/>
                <a:ea typeface="ＤＦ特太ゴシック体" pitchFamily="49" charset="-128"/>
              </a:rPr>
              <a:t>HP: http://www.meti.go.jp</a:t>
            </a:r>
            <a:r>
              <a:rPr lang="en-US" altLang="ja-JP" dirty="0" smtClean="0">
                <a:latin typeface="ＤＦ特太ゴシック体" pitchFamily="49" charset="-128"/>
                <a:ea typeface="ＤＦ特太ゴシック体" pitchFamily="49" charset="-128"/>
              </a:rPr>
              <a:t>/</a:t>
            </a:r>
            <a:r>
              <a:rPr lang="ja-JP" altLang="ja-JP" dirty="0">
                <a:latin typeface="ＤＦ特太ゴシック体" pitchFamily="49" charset="-128"/>
                <a:ea typeface="ＤＦ特太ゴシック体" pitchFamily="49" charset="-128"/>
              </a:rPr>
              <a:t>　</a:t>
            </a:r>
          </a:p>
        </p:txBody>
      </p:sp>
      <p:pic>
        <p:nvPicPr>
          <p:cNvPr id="6" name="Picture 13" descr="C:\Users\saac9852\AppData\Local\Microsoft\Windows\Temporary Internet Files\Content.IE5\BF6OGU47\MP900342034[1].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6922" r="15117"/>
          <a:stretch/>
        </p:blipFill>
        <p:spPr bwMode="auto">
          <a:xfrm>
            <a:off x="4410279" y="4785123"/>
            <a:ext cx="1040435" cy="1092075"/>
          </a:xfrm>
          <a:prstGeom prst="rect">
            <a:avLst/>
          </a:prstGeom>
          <a:noFill/>
          <a:extLst/>
        </p:spPr>
      </p:pic>
      <p:sp>
        <p:nvSpPr>
          <p:cNvPr id="7" name="テキスト ボックス 6"/>
          <p:cNvSpPr txBox="1"/>
          <p:nvPr/>
        </p:nvSpPr>
        <p:spPr>
          <a:xfrm>
            <a:off x="2672288" y="5928373"/>
            <a:ext cx="6871222" cy="584775"/>
          </a:xfrm>
          <a:prstGeom prst="rect">
            <a:avLst/>
          </a:prstGeom>
          <a:noFill/>
          <a:ln>
            <a:solidFill>
              <a:schemeClr val="tx1"/>
            </a:solidFill>
            <a:prstDash val="sysDash"/>
          </a:ln>
        </p:spPr>
        <p:txBody>
          <a:bodyPr wrap="square" rtlCol="0">
            <a:spAutoFit/>
          </a:bodyPr>
          <a:lstStyle/>
          <a:p>
            <a:pPr marL="182563" indent="-182563"/>
            <a:r>
              <a:rPr kumimoji="1" lang="en-US" altLang="ja-JP" sz="1600" i="1" u="sng" dirty="0" smtClean="0">
                <a:latin typeface="ＤＨＰ特太ゴシック体" pitchFamily="50" charset="-128"/>
                <a:ea typeface="ＤＨＰ特太ゴシック体" pitchFamily="50" charset="-128"/>
              </a:rPr>
              <a:t>※</a:t>
            </a:r>
            <a:r>
              <a:rPr kumimoji="1" lang="ja-JP" altLang="en-US" sz="1600" i="1" u="sng" dirty="0" smtClean="0">
                <a:latin typeface="ＤＨＰ特太ゴシック体" pitchFamily="50" charset="-128"/>
                <a:ea typeface="ＤＨＰ特太ゴシック体" pitchFamily="50" charset="-128"/>
              </a:rPr>
              <a:t>税制につきましては産業競争力強化法の施行、平成</a:t>
            </a:r>
            <a:r>
              <a:rPr kumimoji="1" lang="en-US" altLang="ja-JP" sz="1600" i="1" u="sng" dirty="0" smtClean="0">
                <a:latin typeface="ＤＨＰ特太ゴシック体" pitchFamily="50" charset="-128"/>
                <a:ea typeface="ＤＨＰ特太ゴシック体" pitchFamily="50" charset="-128"/>
              </a:rPr>
              <a:t>25</a:t>
            </a:r>
            <a:r>
              <a:rPr kumimoji="1" lang="ja-JP" altLang="en-US" sz="1600" i="1" u="sng" dirty="0" smtClean="0">
                <a:latin typeface="ＤＨＰ特太ゴシック体" pitchFamily="50" charset="-128"/>
                <a:ea typeface="ＤＨＰ特太ゴシック体" pitchFamily="50" charset="-128"/>
              </a:rPr>
              <a:t>年度補正予算等につきましては次期常国会にて</a:t>
            </a:r>
            <a:r>
              <a:rPr lang="ja-JP" altLang="en-US" sz="1600" i="1" u="sng" dirty="0" smtClean="0">
                <a:latin typeface="ＤＨＰ特太ゴシック体" pitchFamily="50" charset="-128"/>
                <a:ea typeface="ＤＨＰ特太ゴシック体" pitchFamily="50" charset="-128"/>
              </a:rPr>
              <a:t>審議され、予算の成立が前提になります。</a:t>
            </a:r>
            <a:endParaRPr kumimoji="1" lang="ja-JP" altLang="en-US" sz="1600" i="1" u="sng" dirty="0">
              <a:latin typeface="ＤＨＰ特太ゴシック体" pitchFamily="50" charset="-128"/>
              <a:ea typeface="ＤＨＰ特太ゴシック体" pitchFamily="50" charset="-128"/>
            </a:endParaRPr>
          </a:p>
        </p:txBody>
      </p:sp>
      <p:pic>
        <p:nvPicPr>
          <p:cNvPr id="8" name="Picture 2" descr="METIJournal平成25年8・9月号表紙"/>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82470" y="5049180"/>
            <a:ext cx="1636573" cy="176572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84575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2" name="直線コネクタ 51"/>
          <p:cNvCxnSpPr/>
          <p:nvPr/>
        </p:nvCxnSpPr>
        <p:spPr>
          <a:xfrm>
            <a:off x="843372" y="6235669"/>
            <a:ext cx="8316000" cy="0"/>
          </a:xfrm>
          <a:prstGeom prst="line">
            <a:avLst/>
          </a:prstGeom>
          <a:ln w="53975" cmpd="dbl">
            <a:solidFill>
              <a:schemeClr val="accent6">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1424848" y="5744286"/>
            <a:ext cx="4493538" cy="523220"/>
          </a:xfrm>
          <a:prstGeom prst="rect">
            <a:avLst/>
          </a:prstGeom>
          <a:noFill/>
        </p:spPr>
        <p:txBody>
          <a:bodyPr wrap="none" rtlCol="0">
            <a:spAutoFit/>
          </a:bodyPr>
          <a:lstStyle/>
          <a:p>
            <a:r>
              <a:rPr lang="ja-JP" altLang="en-US" sz="2800" dirty="0" smtClean="0">
                <a:latin typeface="HG創英角ﾎﾟｯﾌﾟ体" pitchFamily="49" charset="-128"/>
                <a:ea typeface="HG創英角ﾎﾟｯﾌﾟ体" pitchFamily="49" charset="-128"/>
              </a:rPr>
              <a:t>魅力的な街づくりをしたい</a:t>
            </a:r>
            <a:endParaRPr lang="ja-JP" altLang="en-US" sz="2800" dirty="0">
              <a:latin typeface="HG創英角ﾎﾟｯﾌﾟ体" pitchFamily="49" charset="-128"/>
              <a:ea typeface="HG創英角ﾎﾟｯﾌﾟ体" pitchFamily="49" charset="-128"/>
            </a:endParaRPr>
          </a:p>
        </p:txBody>
      </p:sp>
      <p:cxnSp>
        <p:nvCxnSpPr>
          <p:cNvPr id="24" name="直線コネクタ 23"/>
          <p:cNvCxnSpPr/>
          <p:nvPr/>
        </p:nvCxnSpPr>
        <p:spPr>
          <a:xfrm>
            <a:off x="850626" y="1472402"/>
            <a:ext cx="8316000" cy="0"/>
          </a:xfrm>
          <a:prstGeom prst="line">
            <a:avLst/>
          </a:prstGeom>
          <a:ln w="53975" cmpd="dbl">
            <a:solidFill>
              <a:schemeClr val="accent6">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850626" y="2871169"/>
            <a:ext cx="8316000" cy="0"/>
          </a:xfrm>
          <a:prstGeom prst="line">
            <a:avLst/>
          </a:prstGeom>
          <a:ln w="53975" cmpd="dbl">
            <a:solidFill>
              <a:schemeClr val="accent6">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850626" y="4216969"/>
            <a:ext cx="8316000" cy="0"/>
          </a:xfrm>
          <a:prstGeom prst="line">
            <a:avLst/>
          </a:prstGeom>
          <a:ln w="53975" cmpd="dbl">
            <a:solidFill>
              <a:schemeClr val="accent6">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850626" y="3544069"/>
            <a:ext cx="8316000" cy="0"/>
          </a:xfrm>
          <a:prstGeom prst="line">
            <a:avLst/>
          </a:prstGeom>
          <a:ln w="53975" cmpd="dbl">
            <a:solidFill>
              <a:schemeClr val="accent6">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850626" y="4889869"/>
            <a:ext cx="8316000" cy="0"/>
          </a:xfrm>
          <a:prstGeom prst="line">
            <a:avLst/>
          </a:prstGeom>
          <a:ln w="53975" cmpd="dbl">
            <a:solidFill>
              <a:schemeClr val="accent6">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850626" y="5562769"/>
            <a:ext cx="8316000" cy="0"/>
          </a:xfrm>
          <a:prstGeom prst="line">
            <a:avLst/>
          </a:prstGeom>
          <a:ln w="53975" cmpd="dbl">
            <a:solidFill>
              <a:schemeClr val="accent6">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268594" y="148083"/>
            <a:ext cx="902811" cy="523220"/>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ja-JP" altLang="en-US" sz="2800" dirty="0">
                <a:solidFill>
                  <a:schemeClr val="tx1"/>
                </a:solidFill>
                <a:latin typeface="HGP創英角ｺﾞｼｯｸUB" pitchFamily="50" charset="-128"/>
                <a:ea typeface="HGP創英角ｺﾞｼｯｸUB" pitchFamily="50" charset="-128"/>
              </a:rPr>
              <a:t>目次</a:t>
            </a:r>
            <a:endParaRPr kumimoji="1" lang="ja-JP" altLang="en-US" sz="2800" dirty="0">
              <a:solidFill>
                <a:schemeClr val="tx1"/>
              </a:solidFill>
              <a:latin typeface="HGP創英角ｺﾞｼｯｸUB" pitchFamily="50" charset="-128"/>
              <a:ea typeface="HGP創英角ｺﾞｼｯｸUB" pitchFamily="50" charset="-128"/>
            </a:endParaRPr>
          </a:p>
        </p:txBody>
      </p:sp>
      <p:sp>
        <p:nvSpPr>
          <p:cNvPr id="8" name="正方形/長方形 7"/>
          <p:cNvSpPr/>
          <p:nvPr/>
        </p:nvSpPr>
        <p:spPr>
          <a:xfrm>
            <a:off x="1432102" y="971440"/>
            <a:ext cx="6605979" cy="492443"/>
          </a:xfrm>
          <a:prstGeom prst="rect">
            <a:avLst/>
          </a:prstGeom>
        </p:spPr>
        <p:txBody>
          <a:bodyPr wrap="square">
            <a:spAutoFit/>
          </a:bodyPr>
          <a:lstStyle/>
          <a:p>
            <a:pPr lvl="0"/>
            <a:r>
              <a:rPr lang="ja-JP" altLang="en-US" sz="2600" dirty="0" smtClean="0">
                <a:solidFill>
                  <a:prstClr val="black"/>
                </a:solidFill>
                <a:latin typeface="HG創英角ﾎﾟｯﾌﾟ体" pitchFamily="49" charset="-128"/>
                <a:ea typeface="HG創英角ﾎﾟｯﾌﾟ体" pitchFamily="49" charset="-128"/>
              </a:rPr>
              <a:t>研究開発・試作品開発・設備投資をしたい</a:t>
            </a:r>
            <a:endParaRPr lang="ja-JP" altLang="en-US" sz="2600" dirty="0">
              <a:solidFill>
                <a:prstClr val="black"/>
              </a:solidFill>
              <a:latin typeface="HG創英角ﾎﾟｯﾌﾟ体" pitchFamily="49" charset="-128"/>
              <a:ea typeface="HG創英角ﾎﾟｯﾌﾟ体" pitchFamily="49" charset="-128"/>
            </a:endParaRPr>
          </a:p>
        </p:txBody>
      </p:sp>
      <p:sp>
        <p:nvSpPr>
          <p:cNvPr id="15" name="円/楕円 14"/>
          <p:cNvSpPr/>
          <p:nvPr/>
        </p:nvSpPr>
        <p:spPr>
          <a:xfrm>
            <a:off x="8135517" y="996814"/>
            <a:ext cx="432000" cy="432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US" altLang="ja-JP" dirty="0" smtClean="0">
                <a:solidFill>
                  <a:schemeClr val="tx1"/>
                </a:solidFill>
                <a:latin typeface="HG創英角ﾎﾟｯﾌﾟ体" pitchFamily="49" charset="-128"/>
                <a:ea typeface="HG創英角ﾎﾟｯﾌﾟ体" pitchFamily="49" charset="-128"/>
              </a:rPr>
              <a:t>1</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16" name="円/楕円 15"/>
          <p:cNvSpPr/>
          <p:nvPr/>
        </p:nvSpPr>
        <p:spPr>
          <a:xfrm>
            <a:off x="8802075" y="1011328"/>
            <a:ext cx="432000" cy="432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ja-JP" altLang="en-US" dirty="0" smtClean="0">
                <a:solidFill>
                  <a:schemeClr val="tx1"/>
                </a:solidFill>
                <a:latin typeface="HG創英角ﾎﾟｯﾌﾟ体" pitchFamily="49" charset="-128"/>
                <a:ea typeface="HG創英角ﾎﾟｯﾌﾟ体" pitchFamily="49" charset="-128"/>
              </a:rPr>
              <a:t>４</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17" name="円/楕円 16"/>
          <p:cNvSpPr/>
          <p:nvPr/>
        </p:nvSpPr>
        <p:spPr>
          <a:xfrm>
            <a:off x="8135517" y="2399460"/>
            <a:ext cx="432000" cy="432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ja-JP" altLang="en-US" dirty="0" smtClean="0">
                <a:solidFill>
                  <a:schemeClr val="tx1"/>
                </a:solidFill>
                <a:latin typeface="HG創英角ﾎﾟｯﾌﾟ体" pitchFamily="49" charset="-128"/>
                <a:ea typeface="HG創英角ﾎﾟｯﾌﾟ体" pitchFamily="49" charset="-128"/>
              </a:rPr>
              <a:t>５</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30" name="テキスト ボックス 29"/>
          <p:cNvSpPr txBox="1"/>
          <p:nvPr/>
        </p:nvSpPr>
        <p:spPr>
          <a:xfrm>
            <a:off x="8580995" y="1126322"/>
            <a:ext cx="230832" cy="276999"/>
          </a:xfrm>
          <a:prstGeom prst="rect">
            <a:avLst/>
          </a:prstGeom>
          <a:noFill/>
        </p:spPr>
        <p:txBody>
          <a:bodyPr wrap="none" lIns="0" tIns="0" rIns="0" bIns="0" rtlCol="0">
            <a:spAutoFit/>
          </a:bodyPr>
          <a:lstStyle/>
          <a:p>
            <a:r>
              <a:rPr kumimoji="1" lang="ja-JP" altLang="en-US" dirty="0" smtClean="0">
                <a:latin typeface="HG丸ｺﾞｼｯｸM-PRO" pitchFamily="50" charset="-128"/>
                <a:ea typeface="HG丸ｺﾞｼｯｸM-PRO" pitchFamily="50" charset="-128"/>
              </a:rPr>
              <a:t>～</a:t>
            </a:r>
            <a:endParaRPr kumimoji="1" lang="ja-JP" altLang="en-US" dirty="0">
              <a:latin typeface="HG丸ｺﾞｼｯｸM-PRO" pitchFamily="50" charset="-128"/>
              <a:ea typeface="HG丸ｺﾞｼｯｸM-PRO" pitchFamily="50" charset="-128"/>
            </a:endParaRPr>
          </a:p>
        </p:txBody>
      </p:sp>
      <p:sp>
        <p:nvSpPr>
          <p:cNvPr id="32" name="正方形/長方形 31"/>
          <p:cNvSpPr/>
          <p:nvPr/>
        </p:nvSpPr>
        <p:spPr>
          <a:xfrm>
            <a:off x="1432101" y="2379961"/>
            <a:ext cx="6446223" cy="523220"/>
          </a:xfrm>
          <a:prstGeom prst="rect">
            <a:avLst/>
          </a:prstGeom>
        </p:spPr>
        <p:txBody>
          <a:bodyPr wrap="square">
            <a:spAutoFit/>
          </a:bodyPr>
          <a:lstStyle/>
          <a:p>
            <a:pPr lvl="0"/>
            <a:r>
              <a:rPr lang="ja-JP" altLang="en-US" sz="2800" dirty="0">
                <a:solidFill>
                  <a:prstClr val="black"/>
                </a:solidFill>
                <a:latin typeface="HG創英角ﾎﾟｯﾌﾟ体" pitchFamily="49" charset="-128"/>
                <a:ea typeface="HG創英角ﾎﾟｯﾌﾟ体" pitchFamily="49" charset="-128"/>
              </a:rPr>
              <a:t>人材育成</a:t>
            </a:r>
            <a:r>
              <a:rPr lang="ja-JP" altLang="en-US" sz="2800" dirty="0" smtClean="0">
                <a:solidFill>
                  <a:prstClr val="black"/>
                </a:solidFill>
                <a:latin typeface="HG創英角ﾎﾟｯﾌﾟ体" pitchFamily="49" charset="-128"/>
                <a:ea typeface="HG創英角ﾎﾟｯﾌﾟ体" pitchFamily="49" charset="-128"/>
              </a:rPr>
              <a:t>をしたい</a:t>
            </a:r>
            <a:endParaRPr lang="ja-JP" altLang="en-US" sz="2800" dirty="0">
              <a:solidFill>
                <a:prstClr val="black"/>
              </a:solidFill>
              <a:latin typeface="HG創英角ﾎﾟｯﾌﾟ体" pitchFamily="49" charset="-128"/>
              <a:ea typeface="HG創英角ﾎﾟｯﾌﾟ体" pitchFamily="49" charset="-128"/>
            </a:endParaRPr>
          </a:p>
        </p:txBody>
      </p:sp>
      <p:sp>
        <p:nvSpPr>
          <p:cNvPr id="34" name="テキスト ボックス 33"/>
          <p:cNvSpPr txBox="1"/>
          <p:nvPr/>
        </p:nvSpPr>
        <p:spPr>
          <a:xfrm>
            <a:off x="1432102" y="3721124"/>
            <a:ext cx="3057247" cy="523220"/>
          </a:xfrm>
          <a:prstGeom prst="rect">
            <a:avLst/>
          </a:prstGeom>
          <a:noFill/>
        </p:spPr>
        <p:txBody>
          <a:bodyPr wrap="none" rtlCol="0">
            <a:spAutoFit/>
          </a:bodyPr>
          <a:lstStyle/>
          <a:p>
            <a:r>
              <a:rPr lang="ja-JP" altLang="en-US" sz="2800" dirty="0" smtClean="0">
                <a:latin typeface="HG創英角ﾎﾟｯﾌﾟ体" pitchFamily="49" charset="-128"/>
                <a:ea typeface="HG創英角ﾎﾟｯﾌﾟ体" pitchFamily="49" charset="-128"/>
              </a:rPr>
              <a:t>事業を再生したい</a:t>
            </a:r>
            <a:endParaRPr lang="ja-JP" altLang="en-US" sz="2800" dirty="0">
              <a:latin typeface="HG創英角ﾎﾟｯﾌﾟ体" pitchFamily="49" charset="-128"/>
              <a:ea typeface="HG創英角ﾎﾟｯﾌﾟ体" pitchFamily="49" charset="-128"/>
            </a:endParaRPr>
          </a:p>
        </p:txBody>
      </p:sp>
      <p:sp>
        <p:nvSpPr>
          <p:cNvPr id="36" name="円/楕円 35"/>
          <p:cNvSpPr/>
          <p:nvPr/>
        </p:nvSpPr>
        <p:spPr>
          <a:xfrm>
            <a:off x="8135517" y="3753018"/>
            <a:ext cx="432000" cy="432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ja-JP" altLang="en-US" dirty="0" smtClean="0">
                <a:solidFill>
                  <a:schemeClr val="tx1"/>
                </a:solidFill>
                <a:latin typeface="HG創英角ﾎﾟｯﾌﾟ体" pitchFamily="49" charset="-128"/>
                <a:ea typeface="HG創英角ﾎﾟｯﾌﾟ体" pitchFamily="49" charset="-128"/>
              </a:rPr>
              <a:t>７</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5" name="円/楕円 4"/>
          <p:cNvSpPr/>
          <p:nvPr/>
        </p:nvSpPr>
        <p:spPr>
          <a:xfrm>
            <a:off x="720000" y="1076246"/>
            <a:ext cx="540000" cy="5400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2800" dirty="0" smtClean="0">
                <a:solidFill>
                  <a:schemeClr val="tx1"/>
                </a:solidFill>
                <a:latin typeface="HG創英角ﾎﾟｯﾌﾟ体" pitchFamily="49" charset="-128"/>
                <a:ea typeface="HG創英角ﾎﾟｯﾌﾟ体" pitchFamily="49" charset="-128"/>
              </a:rPr>
              <a:t>１</a:t>
            </a:r>
            <a:endParaRPr kumimoji="1" lang="ja-JP" altLang="en-US" sz="2800" dirty="0">
              <a:solidFill>
                <a:schemeClr val="tx1"/>
              </a:solidFill>
              <a:latin typeface="HG創英角ﾎﾟｯﾌﾟ体" pitchFamily="49" charset="-128"/>
              <a:ea typeface="HG創英角ﾎﾟｯﾌﾟ体" pitchFamily="49" charset="-128"/>
            </a:endParaRPr>
          </a:p>
        </p:txBody>
      </p:sp>
      <p:sp>
        <p:nvSpPr>
          <p:cNvPr id="9" name="円/楕円 8"/>
          <p:cNvSpPr/>
          <p:nvPr/>
        </p:nvSpPr>
        <p:spPr>
          <a:xfrm>
            <a:off x="720000" y="2470815"/>
            <a:ext cx="540000" cy="5400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2800" dirty="0">
                <a:solidFill>
                  <a:schemeClr val="tx1"/>
                </a:solidFill>
                <a:latin typeface="HG創英角ﾎﾟｯﾌﾟ体" pitchFamily="49" charset="-128"/>
                <a:ea typeface="HG創英角ﾎﾟｯﾌﾟ体" pitchFamily="49" charset="-128"/>
              </a:rPr>
              <a:t>３</a:t>
            </a:r>
            <a:endParaRPr kumimoji="1" lang="ja-JP" altLang="en-US" sz="2800" dirty="0">
              <a:solidFill>
                <a:schemeClr val="tx1"/>
              </a:solidFill>
              <a:latin typeface="HG創英角ﾎﾟｯﾌﾟ体" pitchFamily="49" charset="-128"/>
              <a:ea typeface="HG創英角ﾎﾟｯﾌﾟ体" pitchFamily="49" charset="-128"/>
            </a:endParaRPr>
          </a:p>
        </p:txBody>
      </p:sp>
      <p:sp>
        <p:nvSpPr>
          <p:cNvPr id="10" name="円/楕円 9"/>
          <p:cNvSpPr/>
          <p:nvPr/>
        </p:nvSpPr>
        <p:spPr>
          <a:xfrm>
            <a:off x="720000" y="3139517"/>
            <a:ext cx="540000" cy="5400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2800" dirty="0" smtClean="0">
                <a:solidFill>
                  <a:schemeClr val="tx1"/>
                </a:solidFill>
                <a:latin typeface="HG創英角ﾎﾟｯﾌﾟ体" pitchFamily="49" charset="-128"/>
                <a:ea typeface="HG創英角ﾎﾟｯﾌﾟ体" pitchFamily="49" charset="-128"/>
              </a:rPr>
              <a:t>４</a:t>
            </a:r>
            <a:endParaRPr kumimoji="1" lang="ja-JP" altLang="en-US" sz="2800" dirty="0">
              <a:solidFill>
                <a:schemeClr val="tx1"/>
              </a:solidFill>
              <a:latin typeface="HG創英角ﾎﾟｯﾌﾟ体" pitchFamily="49" charset="-128"/>
              <a:ea typeface="HG創英角ﾎﾟｯﾌﾟ体" pitchFamily="49" charset="-128"/>
            </a:endParaRPr>
          </a:p>
        </p:txBody>
      </p:sp>
      <p:sp>
        <p:nvSpPr>
          <p:cNvPr id="11" name="円/楕円 10"/>
          <p:cNvSpPr/>
          <p:nvPr/>
        </p:nvSpPr>
        <p:spPr>
          <a:xfrm>
            <a:off x="720000" y="3808219"/>
            <a:ext cx="540000" cy="5400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2800" dirty="0" smtClean="0">
                <a:solidFill>
                  <a:schemeClr val="tx1"/>
                </a:solidFill>
                <a:latin typeface="HG創英角ﾎﾟｯﾌﾟ体" pitchFamily="49" charset="-128"/>
                <a:ea typeface="HG創英角ﾎﾟｯﾌﾟ体" pitchFamily="49" charset="-128"/>
              </a:rPr>
              <a:t>５</a:t>
            </a:r>
            <a:endParaRPr kumimoji="1" lang="ja-JP" altLang="en-US" sz="2800" dirty="0">
              <a:solidFill>
                <a:schemeClr val="tx1"/>
              </a:solidFill>
              <a:latin typeface="HG創英角ﾎﾟｯﾌﾟ体" pitchFamily="49" charset="-128"/>
              <a:ea typeface="HG創英角ﾎﾟｯﾌﾟ体" pitchFamily="49" charset="-128"/>
            </a:endParaRPr>
          </a:p>
        </p:txBody>
      </p:sp>
      <p:sp>
        <p:nvSpPr>
          <p:cNvPr id="12" name="円/楕円 11"/>
          <p:cNvSpPr/>
          <p:nvPr/>
        </p:nvSpPr>
        <p:spPr>
          <a:xfrm>
            <a:off x="720000" y="5814325"/>
            <a:ext cx="540000" cy="5400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2800" dirty="0" smtClean="0">
                <a:solidFill>
                  <a:schemeClr val="tx1"/>
                </a:solidFill>
                <a:latin typeface="HG創英角ﾎﾟｯﾌﾟ体" pitchFamily="49" charset="-128"/>
                <a:ea typeface="HG創英角ﾎﾟｯﾌﾟ体" pitchFamily="49" charset="-128"/>
              </a:rPr>
              <a:t>８</a:t>
            </a:r>
            <a:endParaRPr kumimoji="1" lang="ja-JP" altLang="en-US" sz="2800" dirty="0">
              <a:solidFill>
                <a:schemeClr val="tx1"/>
              </a:solidFill>
              <a:latin typeface="HG創英角ﾎﾟｯﾌﾟ体" pitchFamily="49" charset="-128"/>
              <a:ea typeface="HG創英角ﾎﾟｯﾌﾟ体" pitchFamily="49" charset="-128"/>
            </a:endParaRPr>
          </a:p>
        </p:txBody>
      </p:sp>
      <p:sp>
        <p:nvSpPr>
          <p:cNvPr id="13" name="円/楕円 12"/>
          <p:cNvSpPr/>
          <p:nvPr/>
        </p:nvSpPr>
        <p:spPr>
          <a:xfrm>
            <a:off x="720000" y="5145623"/>
            <a:ext cx="540000" cy="5400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2800" dirty="0" smtClean="0">
                <a:solidFill>
                  <a:schemeClr val="tx1"/>
                </a:solidFill>
                <a:latin typeface="HG創英角ﾎﾟｯﾌﾟ体" pitchFamily="49" charset="-128"/>
                <a:ea typeface="HG創英角ﾎﾟｯﾌﾟ体" pitchFamily="49" charset="-128"/>
              </a:rPr>
              <a:t>７</a:t>
            </a:r>
            <a:endParaRPr kumimoji="1" lang="ja-JP" altLang="en-US" sz="2800" dirty="0">
              <a:solidFill>
                <a:schemeClr val="tx1"/>
              </a:solidFill>
              <a:latin typeface="HG創英角ﾎﾟｯﾌﾟ体" pitchFamily="49" charset="-128"/>
              <a:ea typeface="HG創英角ﾎﾟｯﾌﾟ体" pitchFamily="49" charset="-128"/>
            </a:endParaRPr>
          </a:p>
        </p:txBody>
      </p:sp>
      <p:sp>
        <p:nvSpPr>
          <p:cNvPr id="14" name="円/楕円 13"/>
          <p:cNvSpPr/>
          <p:nvPr/>
        </p:nvSpPr>
        <p:spPr>
          <a:xfrm>
            <a:off x="720000" y="4476921"/>
            <a:ext cx="540000" cy="5400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2800" dirty="0" smtClean="0">
                <a:solidFill>
                  <a:schemeClr val="tx1"/>
                </a:solidFill>
                <a:latin typeface="HG創英角ﾎﾟｯﾌﾟ体" pitchFamily="49" charset="-128"/>
                <a:ea typeface="HG創英角ﾎﾟｯﾌﾟ体" pitchFamily="49" charset="-128"/>
              </a:rPr>
              <a:t>６</a:t>
            </a:r>
            <a:endParaRPr kumimoji="1" lang="ja-JP" altLang="en-US" sz="2800" dirty="0">
              <a:solidFill>
                <a:schemeClr val="tx1"/>
              </a:solidFill>
              <a:latin typeface="HG創英角ﾎﾟｯﾌﾟ体" pitchFamily="49" charset="-128"/>
              <a:ea typeface="HG創英角ﾎﾟｯﾌﾟ体" pitchFamily="49" charset="-128"/>
            </a:endParaRPr>
          </a:p>
        </p:txBody>
      </p:sp>
      <p:sp>
        <p:nvSpPr>
          <p:cNvPr id="28" name="正方形/長方形 27"/>
          <p:cNvSpPr/>
          <p:nvPr/>
        </p:nvSpPr>
        <p:spPr>
          <a:xfrm>
            <a:off x="1432102" y="3044586"/>
            <a:ext cx="6320585" cy="523220"/>
          </a:xfrm>
          <a:prstGeom prst="rect">
            <a:avLst/>
          </a:prstGeom>
        </p:spPr>
        <p:txBody>
          <a:bodyPr wrap="square">
            <a:spAutoFit/>
          </a:bodyPr>
          <a:lstStyle/>
          <a:p>
            <a:pPr lvl="0"/>
            <a:r>
              <a:rPr lang="ja-JP" altLang="en-US" sz="2800" dirty="0" smtClean="0">
                <a:latin typeface="HG創英角ﾎﾟｯﾌﾟ体" pitchFamily="49" charset="-128"/>
                <a:ea typeface="HG創英角ﾎﾟｯﾌﾟ体" pitchFamily="49" charset="-128"/>
              </a:rPr>
              <a:t>海外展開をしたい</a:t>
            </a:r>
            <a:endParaRPr lang="ja-JP" altLang="en-US" sz="2800" dirty="0">
              <a:solidFill>
                <a:prstClr val="black"/>
              </a:solidFill>
              <a:latin typeface="HG創英角ﾎﾟｯﾌﾟ体" pitchFamily="49" charset="-128"/>
              <a:ea typeface="HG創英角ﾎﾟｯﾌﾟ体" pitchFamily="49" charset="-128"/>
            </a:endParaRPr>
          </a:p>
        </p:txBody>
      </p:sp>
      <p:sp>
        <p:nvSpPr>
          <p:cNvPr id="29" name="円/楕円 28"/>
          <p:cNvSpPr/>
          <p:nvPr/>
        </p:nvSpPr>
        <p:spPr>
          <a:xfrm>
            <a:off x="8135517" y="3076239"/>
            <a:ext cx="432000" cy="432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ja-JP" altLang="en-US" dirty="0">
                <a:solidFill>
                  <a:schemeClr val="tx1"/>
                </a:solidFill>
                <a:latin typeface="HG創英角ﾎﾟｯﾌﾟ体" pitchFamily="49" charset="-128"/>
                <a:ea typeface="HG創英角ﾎﾟｯﾌﾟ体" pitchFamily="49" charset="-128"/>
              </a:rPr>
              <a:t>６</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35" name="テキスト ボックス 34"/>
          <p:cNvSpPr txBox="1"/>
          <p:nvPr/>
        </p:nvSpPr>
        <p:spPr>
          <a:xfrm>
            <a:off x="1432102" y="4406324"/>
            <a:ext cx="4852610" cy="523220"/>
          </a:xfrm>
          <a:prstGeom prst="rect">
            <a:avLst/>
          </a:prstGeom>
          <a:noFill/>
        </p:spPr>
        <p:txBody>
          <a:bodyPr wrap="none" rtlCol="0">
            <a:spAutoFit/>
          </a:bodyPr>
          <a:lstStyle/>
          <a:p>
            <a:r>
              <a:rPr lang="ja-JP" altLang="en-US" sz="2800" dirty="0" smtClean="0">
                <a:latin typeface="HG創英角ﾎﾟｯﾌﾟ体" pitchFamily="49" charset="-128"/>
                <a:ea typeface="HG創英角ﾎﾟｯﾌﾟ体" pitchFamily="49" charset="-128"/>
              </a:rPr>
              <a:t>資金繰りの支援を受けたい、</a:t>
            </a:r>
            <a:endParaRPr lang="ja-JP" altLang="en-US" sz="2800" dirty="0">
              <a:latin typeface="HG創英角ﾎﾟｯﾌﾟ体" pitchFamily="49" charset="-128"/>
              <a:ea typeface="HG創英角ﾎﾟｯﾌﾟ体" pitchFamily="49" charset="-128"/>
            </a:endParaRPr>
          </a:p>
        </p:txBody>
      </p:sp>
      <p:sp>
        <p:nvSpPr>
          <p:cNvPr id="39" name="テキスト ボックス 38"/>
          <p:cNvSpPr txBox="1"/>
          <p:nvPr/>
        </p:nvSpPr>
        <p:spPr>
          <a:xfrm>
            <a:off x="1432102" y="5066885"/>
            <a:ext cx="6647974" cy="523220"/>
          </a:xfrm>
          <a:prstGeom prst="rect">
            <a:avLst/>
          </a:prstGeom>
          <a:noFill/>
        </p:spPr>
        <p:txBody>
          <a:bodyPr wrap="none" rtlCol="0">
            <a:spAutoFit/>
          </a:bodyPr>
          <a:lstStyle/>
          <a:p>
            <a:r>
              <a:rPr lang="ja-JP" altLang="en-US" sz="2800" dirty="0">
                <a:latin typeface="HG創英角ﾎﾟｯﾌﾟ体" pitchFamily="49" charset="-128"/>
                <a:ea typeface="HG創英角ﾎﾟｯﾌﾟ体" pitchFamily="49" charset="-128"/>
              </a:rPr>
              <a:t>消費税率の引き上げについて相談</a:t>
            </a:r>
            <a:r>
              <a:rPr lang="ja-JP" altLang="en-US" sz="2800" dirty="0" smtClean="0">
                <a:latin typeface="HG創英角ﾎﾟｯﾌﾟ体" pitchFamily="49" charset="-128"/>
                <a:ea typeface="HG創英角ﾎﾟｯﾌﾟ体" pitchFamily="49" charset="-128"/>
              </a:rPr>
              <a:t>したい</a:t>
            </a:r>
            <a:endParaRPr lang="ja-JP" altLang="en-US" sz="2800" dirty="0">
              <a:latin typeface="HG創英角ﾎﾟｯﾌﾟ体" pitchFamily="49" charset="-128"/>
              <a:ea typeface="HG創英角ﾎﾟｯﾌﾟ体" pitchFamily="49" charset="-128"/>
            </a:endParaRPr>
          </a:p>
        </p:txBody>
      </p:sp>
      <p:sp>
        <p:nvSpPr>
          <p:cNvPr id="46" name="円/楕円 45"/>
          <p:cNvSpPr/>
          <p:nvPr/>
        </p:nvSpPr>
        <p:spPr>
          <a:xfrm>
            <a:off x="8135517" y="4429797"/>
            <a:ext cx="432000" cy="432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ja-JP" altLang="en-US" dirty="0" smtClean="0">
                <a:solidFill>
                  <a:schemeClr val="tx1"/>
                </a:solidFill>
                <a:latin typeface="HG創英角ﾎﾟｯﾌﾟ体" pitchFamily="49" charset="-128"/>
                <a:ea typeface="HG創英角ﾎﾟｯﾌﾟ体" pitchFamily="49" charset="-128"/>
              </a:rPr>
              <a:t>８</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47" name="円/楕円 46"/>
          <p:cNvSpPr/>
          <p:nvPr/>
        </p:nvSpPr>
        <p:spPr>
          <a:xfrm>
            <a:off x="8135517" y="5106576"/>
            <a:ext cx="432000" cy="432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US" altLang="ja-JP" sz="2000" dirty="0" smtClean="0">
                <a:solidFill>
                  <a:schemeClr val="tx1"/>
                </a:solidFill>
                <a:latin typeface="HG創英角ﾎﾟｯﾌﾟ体" pitchFamily="49" charset="-128"/>
                <a:ea typeface="HG創英角ﾎﾟｯﾌﾟ体" pitchFamily="49" charset="-128"/>
              </a:rPr>
              <a:t>10</a:t>
            </a:r>
            <a:endParaRPr kumimoji="1" lang="ja-JP" altLang="en-US" sz="2000" dirty="0">
              <a:solidFill>
                <a:schemeClr val="tx1"/>
              </a:solidFill>
              <a:latin typeface="HG創英角ﾎﾟｯﾌﾟ体" pitchFamily="49" charset="-128"/>
              <a:ea typeface="HG創英角ﾎﾟｯﾌﾟ体" pitchFamily="49" charset="-128"/>
            </a:endParaRPr>
          </a:p>
        </p:txBody>
      </p:sp>
      <p:sp>
        <p:nvSpPr>
          <p:cNvPr id="54" name="円/楕円 53"/>
          <p:cNvSpPr/>
          <p:nvPr/>
        </p:nvSpPr>
        <p:spPr>
          <a:xfrm>
            <a:off x="8135517" y="5783355"/>
            <a:ext cx="432000" cy="432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US" altLang="ja-JP" sz="2000" dirty="0" smtClean="0">
                <a:solidFill>
                  <a:schemeClr val="tx1"/>
                </a:solidFill>
                <a:latin typeface="HG創英角ﾎﾟｯﾌﾟ体" pitchFamily="49" charset="-128"/>
                <a:ea typeface="HG創英角ﾎﾟｯﾌﾟ体" pitchFamily="49" charset="-128"/>
              </a:rPr>
              <a:t>11</a:t>
            </a:r>
            <a:endParaRPr kumimoji="1" lang="ja-JP" altLang="en-US" sz="2000" dirty="0">
              <a:solidFill>
                <a:schemeClr val="tx1"/>
              </a:solidFill>
              <a:latin typeface="HG創英角ﾎﾟｯﾌﾟ体" pitchFamily="49" charset="-128"/>
              <a:ea typeface="HG創英角ﾎﾟｯﾌﾟ体" pitchFamily="49" charset="-128"/>
            </a:endParaRPr>
          </a:p>
        </p:txBody>
      </p:sp>
      <p:cxnSp>
        <p:nvCxnSpPr>
          <p:cNvPr id="44" name="直線コネクタ 43"/>
          <p:cNvCxnSpPr/>
          <p:nvPr/>
        </p:nvCxnSpPr>
        <p:spPr>
          <a:xfrm>
            <a:off x="857020" y="2184760"/>
            <a:ext cx="8316000" cy="0"/>
          </a:xfrm>
          <a:prstGeom prst="line">
            <a:avLst/>
          </a:prstGeom>
          <a:ln w="53975" cmpd="dbl">
            <a:solidFill>
              <a:schemeClr val="accent6">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45" name="円/楕円 44"/>
          <p:cNvSpPr/>
          <p:nvPr/>
        </p:nvSpPr>
        <p:spPr>
          <a:xfrm>
            <a:off x="722005" y="1779775"/>
            <a:ext cx="540000" cy="540000"/>
          </a:xfrm>
          <a:prstGeom prst="ellipse">
            <a:avLst/>
          </a:prstGeom>
        </p:spPr>
        <p:style>
          <a:lnRef idx="0">
            <a:schemeClr val="accent6"/>
          </a:lnRef>
          <a:fillRef idx="3">
            <a:schemeClr val="accent6"/>
          </a:fillRef>
          <a:effectRef idx="3">
            <a:schemeClr val="accent6"/>
          </a:effectRef>
          <a:fontRef idx="minor">
            <a:schemeClr val="lt1"/>
          </a:fontRef>
        </p:style>
        <p:txBody>
          <a:bodyPr lIns="0" tIns="0" rIns="0" bIns="0" rtlCol="0" anchor="ctr"/>
          <a:lstStyle/>
          <a:p>
            <a:pPr algn="ctr"/>
            <a:r>
              <a:rPr kumimoji="1" lang="ja-JP" altLang="en-US" sz="2800" dirty="0" smtClean="0">
                <a:solidFill>
                  <a:schemeClr val="tx1"/>
                </a:solidFill>
                <a:latin typeface="HG創英角ﾎﾟｯﾌﾟ体" pitchFamily="49" charset="-128"/>
                <a:ea typeface="HG創英角ﾎﾟｯﾌﾟ体" pitchFamily="49" charset="-128"/>
              </a:rPr>
              <a:t>２</a:t>
            </a:r>
            <a:endParaRPr kumimoji="1" lang="ja-JP" altLang="en-US" sz="2800" dirty="0">
              <a:solidFill>
                <a:schemeClr val="tx1"/>
              </a:solidFill>
              <a:latin typeface="HG創英角ﾎﾟｯﾌﾟ体" pitchFamily="49" charset="-128"/>
              <a:ea typeface="HG創英角ﾎﾟｯﾌﾟ体" pitchFamily="49" charset="-128"/>
            </a:endParaRPr>
          </a:p>
        </p:txBody>
      </p:sp>
      <p:sp>
        <p:nvSpPr>
          <p:cNvPr id="48" name="正方形/長方形 47"/>
          <p:cNvSpPr/>
          <p:nvPr/>
        </p:nvSpPr>
        <p:spPr>
          <a:xfrm>
            <a:off x="1417063" y="1692017"/>
            <a:ext cx="5311815" cy="523220"/>
          </a:xfrm>
          <a:prstGeom prst="rect">
            <a:avLst/>
          </a:prstGeom>
        </p:spPr>
        <p:txBody>
          <a:bodyPr wrap="square">
            <a:spAutoFit/>
          </a:bodyPr>
          <a:lstStyle/>
          <a:p>
            <a:r>
              <a:rPr lang="ja-JP" altLang="en-US" sz="2800" dirty="0" smtClean="0">
                <a:solidFill>
                  <a:prstClr val="black"/>
                </a:solidFill>
                <a:latin typeface="HG創英角ﾎﾟｯﾌﾟ体" pitchFamily="49" charset="-128"/>
                <a:ea typeface="HG創英角ﾎﾟｯﾌﾟ体" pitchFamily="49" charset="-128"/>
              </a:rPr>
              <a:t>販路を開拓したい</a:t>
            </a:r>
            <a:endParaRPr lang="ja-JP" altLang="en-US" dirty="0"/>
          </a:p>
        </p:txBody>
      </p:sp>
      <p:sp>
        <p:nvSpPr>
          <p:cNvPr id="49" name="円/楕円 48"/>
          <p:cNvSpPr/>
          <p:nvPr/>
        </p:nvSpPr>
        <p:spPr>
          <a:xfrm>
            <a:off x="8134992" y="1696683"/>
            <a:ext cx="432000" cy="432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ja-JP" altLang="en-US" sz="2000" dirty="0" smtClean="0">
                <a:solidFill>
                  <a:schemeClr val="tx1"/>
                </a:solidFill>
                <a:latin typeface="HG創英角ﾎﾟｯﾌﾟ体" pitchFamily="49" charset="-128"/>
                <a:ea typeface="HG創英角ﾎﾟｯﾌﾟ体" pitchFamily="49" charset="-128"/>
              </a:rPr>
              <a:t>５</a:t>
            </a:r>
            <a:endParaRPr kumimoji="1" lang="ja-JP" altLang="en-US" sz="2000" dirty="0">
              <a:solidFill>
                <a:schemeClr val="tx1"/>
              </a:solidFill>
              <a:latin typeface="HG創英角ﾎﾟｯﾌﾟ体" pitchFamily="49" charset="-128"/>
              <a:ea typeface="HG創英角ﾎﾟｯﾌﾟ体" pitchFamily="49" charset="-128"/>
            </a:endParaRPr>
          </a:p>
        </p:txBody>
      </p:sp>
      <p:sp>
        <p:nvSpPr>
          <p:cNvPr id="2" name="テキスト ボックス 1"/>
          <p:cNvSpPr txBox="1"/>
          <p:nvPr/>
        </p:nvSpPr>
        <p:spPr>
          <a:xfrm>
            <a:off x="8038081" y="584393"/>
            <a:ext cx="1338828" cy="369332"/>
          </a:xfrm>
          <a:prstGeom prst="rect">
            <a:avLst/>
          </a:prstGeom>
          <a:noFill/>
        </p:spPr>
        <p:txBody>
          <a:bodyPr wrap="none" rtlCol="0">
            <a:spAutoFit/>
          </a:bodyPr>
          <a:lstStyle/>
          <a:p>
            <a:r>
              <a:rPr kumimoji="1" lang="ja-JP" altLang="en-US" dirty="0" smtClean="0">
                <a:latin typeface="ＤＦ特太ゴシック体" pitchFamily="49" charset="-128"/>
                <a:ea typeface="ＤＦ特太ゴシック体" pitchFamily="49" charset="-128"/>
              </a:rPr>
              <a:t>掲載ページ</a:t>
            </a:r>
            <a:endParaRPr kumimoji="1" lang="ja-JP" altLang="en-US" dirty="0">
              <a:latin typeface="ＤＦ特太ゴシック体" pitchFamily="49" charset="-128"/>
              <a:ea typeface="ＤＦ特太ゴシック体" pitchFamily="49" charset="-128"/>
            </a:endParaRPr>
          </a:p>
        </p:txBody>
      </p:sp>
      <p:sp>
        <p:nvSpPr>
          <p:cNvPr id="40" name="テキスト ボックス 39"/>
          <p:cNvSpPr txBox="1"/>
          <p:nvPr/>
        </p:nvSpPr>
        <p:spPr>
          <a:xfrm>
            <a:off x="8592598" y="4509120"/>
            <a:ext cx="230832" cy="276999"/>
          </a:xfrm>
          <a:prstGeom prst="rect">
            <a:avLst/>
          </a:prstGeom>
          <a:noFill/>
        </p:spPr>
        <p:txBody>
          <a:bodyPr wrap="none" lIns="0" tIns="0" rIns="0" bIns="0" rtlCol="0">
            <a:spAutoFit/>
          </a:bodyPr>
          <a:lstStyle/>
          <a:p>
            <a:r>
              <a:rPr kumimoji="1" lang="ja-JP" altLang="en-US" dirty="0" smtClean="0">
                <a:latin typeface="HG丸ｺﾞｼｯｸM-PRO" pitchFamily="50" charset="-128"/>
                <a:ea typeface="HG丸ｺﾞｼｯｸM-PRO" pitchFamily="50" charset="-128"/>
              </a:rPr>
              <a:t>～</a:t>
            </a:r>
            <a:endParaRPr kumimoji="1" lang="ja-JP" altLang="en-US" dirty="0">
              <a:latin typeface="HG丸ｺﾞｼｯｸM-PRO" pitchFamily="50" charset="-128"/>
              <a:ea typeface="HG丸ｺﾞｼｯｸM-PRO" pitchFamily="50" charset="-128"/>
            </a:endParaRPr>
          </a:p>
        </p:txBody>
      </p:sp>
      <p:sp>
        <p:nvSpPr>
          <p:cNvPr id="41" name="円/楕円 40"/>
          <p:cNvSpPr/>
          <p:nvPr/>
        </p:nvSpPr>
        <p:spPr>
          <a:xfrm>
            <a:off x="8823430" y="4437160"/>
            <a:ext cx="432000" cy="432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ja-JP" altLang="en-US" dirty="0">
                <a:solidFill>
                  <a:schemeClr val="tx1"/>
                </a:solidFill>
                <a:latin typeface="HG創英角ﾎﾟｯﾌﾟ体" pitchFamily="49" charset="-128"/>
                <a:ea typeface="HG創英角ﾎﾟｯﾌﾟ体" pitchFamily="49" charset="-128"/>
              </a:rPr>
              <a:t>９</a:t>
            </a:r>
            <a:endParaRPr kumimoji="1" lang="ja-JP" altLang="en-US" dirty="0">
              <a:solidFill>
                <a:schemeClr val="tx1"/>
              </a:solidFill>
              <a:latin typeface="HG創英角ﾎﾟｯﾌﾟ体" pitchFamily="49" charset="-128"/>
              <a:ea typeface="HG創英角ﾎﾟｯﾌﾟ体" pitchFamily="49" charset="-128"/>
            </a:endParaRPr>
          </a:p>
        </p:txBody>
      </p:sp>
    </p:spTree>
    <p:extLst>
      <p:ext uri="{BB962C8B-B14F-4D97-AF65-F5344CB8AC3E}">
        <p14:creationId xmlns:p14="http://schemas.microsoft.com/office/powerpoint/2010/main" xmlns="" val="3220739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68594" y="148083"/>
            <a:ext cx="902811" cy="523220"/>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ja-JP" altLang="en-US" sz="2800" dirty="0">
                <a:solidFill>
                  <a:schemeClr val="tx1"/>
                </a:solidFill>
                <a:latin typeface="HGP創英角ｺﾞｼｯｸUB" pitchFamily="50" charset="-128"/>
                <a:ea typeface="HGP創英角ｺﾞｼｯｸUB" pitchFamily="50" charset="-128"/>
              </a:rPr>
              <a:t>目次</a:t>
            </a:r>
            <a:endParaRPr kumimoji="1" lang="ja-JP" altLang="en-US" sz="2800" dirty="0">
              <a:solidFill>
                <a:schemeClr val="tx1"/>
              </a:solidFill>
              <a:latin typeface="HGP創英角ｺﾞｼｯｸUB" pitchFamily="50" charset="-128"/>
              <a:ea typeface="HGP創英角ｺﾞｼｯｸUB" pitchFamily="50" charset="-128"/>
            </a:endParaRPr>
          </a:p>
        </p:txBody>
      </p:sp>
      <p:cxnSp>
        <p:nvCxnSpPr>
          <p:cNvPr id="18" name="直線コネクタ 17"/>
          <p:cNvCxnSpPr/>
          <p:nvPr/>
        </p:nvCxnSpPr>
        <p:spPr>
          <a:xfrm>
            <a:off x="850626" y="2241395"/>
            <a:ext cx="8316000" cy="0"/>
          </a:xfrm>
          <a:prstGeom prst="line">
            <a:avLst/>
          </a:prstGeom>
          <a:ln w="53975" cmpd="dbl">
            <a:solidFill>
              <a:schemeClr val="accent6">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850626" y="2914296"/>
            <a:ext cx="8316000" cy="0"/>
          </a:xfrm>
          <a:prstGeom prst="line">
            <a:avLst/>
          </a:prstGeom>
          <a:ln w="53975" cmpd="dbl">
            <a:solidFill>
              <a:schemeClr val="accent6">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a:xfrm>
            <a:off x="709714" y="1815853"/>
            <a:ext cx="540000" cy="540000"/>
          </a:xfrm>
          <a:prstGeom prst="ellipse">
            <a:avLst/>
          </a:prstGeom>
        </p:spPr>
        <p:style>
          <a:lnRef idx="0">
            <a:schemeClr val="accent6"/>
          </a:lnRef>
          <a:fillRef idx="3">
            <a:schemeClr val="accent6"/>
          </a:fillRef>
          <a:effectRef idx="3">
            <a:schemeClr val="accent6"/>
          </a:effectRef>
          <a:fontRef idx="minor">
            <a:schemeClr val="lt1"/>
          </a:fontRef>
        </p:style>
        <p:txBody>
          <a:bodyPr lIns="0" tIns="0" rIns="0" bIns="0" rtlCol="0" anchor="ctr"/>
          <a:lstStyle/>
          <a:p>
            <a:pPr algn="ctr"/>
            <a:r>
              <a:rPr kumimoji="1" lang="en-US" altLang="ja-JP" sz="2800" dirty="0" smtClean="0">
                <a:solidFill>
                  <a:schemeClr val="tx1"/>
                </a:solidFill>
                <a:latin typeface="HG創英角ﾎﾟｯﾌﾟ体" pitchFamily="49" charset="-128"/>
                <a:ea typeface="HG創英角ﾎﾟｯﾌﾟ体" pitchFamily="49" charset="-128"/>
              </a:rPr>
              <a:t>10</a:t>
            </a:r>
            <a:endParaRPr kumimoji="1" lang="ja-JP" altLang="en-US" sz="2800" dirty="0">
              <a:solidFill>
                <a:schemeClr val="tx1"/>
              </a:solidFill>
              <a:latin typeface="HG創英角ﾎﾟｯﾌﾟ体" pitchFamily="49" charset="-128"/>
              <a:ea typeface="HG創英角ﾎﾟｯﾌﾟ体" pitchFamily="49" charset="-128"/>
            </a:endParaRPr>
          </a:p>
        </p:txBody>
      </p:sp>
      <p:sp>
        <p:nvSpPr>
          <p:cNvPr id="21" name="テキスト ボックス 20"/>
          <p:cNvSpPr txBox="1"/>
          <p:nvPr/>
        </p:nvSpPr>
        <p:spPr>
          <a:xfrm>
            <a:off x="1417588" y="1760459"/>
            <a:ext cx="5570756" cy="523220"/>
          </a:xfrm>
          <a:prstGeom prst="rect">
            <a:avLst/>
          </a:prstGeom>
          <a:noFill/>
        </p:spPr>
        <p:txBody>
          <a:bodyPr wrap="none" rtlCol="0">
            <a:spAutoFit/>
          </a:bodyPr>
          <a:lstStyle/>
          <a:p>
            <a:r>
              <a:rPr lang="ja-JP" altLang="en-US" sz="2800" dirty="0" smtClean="0">
                <a:latin typeface="HG創英角ﾎﾟｯﾌﾟ体" pitchFamily="49" charset="-128"/>
                <a:ea typeface="HG創英角ﾎﾟｯﾌﾟ体" pitchFamily="49" charset="-128"/>
              </a:rPr>
              <a:t>産業復興にかかる支援を受けたい</a:t>
            </a:r>
            <a:endParaRPr lang="ja-JP" altLang="en-US" sz="2800" dirty="0">
              <a:latin typeface="HG創英角ﾎﾟｯﾌﾟ体" pitchFamily="49" charset="-128"/>
              <a:ea typeface="HG創英角ﾎﾟｯﾌﾟ体" pitchFamily="49" charset="-128"/>
            </a:endParaRPr>
          </a:p>
        </p:txBody>
      </p:sp>
      <p:sp>
        <p:nvSpPr>
          <p:cNvPr id="22" name="テキスト ボックス 21"/>
          <p:cNvSpPr txBox="1"/>
          <p:nvPr/>
        </p:nvSpPr>
        <p:spPr>
          <a:xfrm>
            <a:off x="1417588" y="2420104"/>
            <a:ext cx="2698175" cy="523220"/>
          </a:xfrm>
          <a:prstGeom prst="rect">
            <a:avLst/>
          </a:prstGeom>
          <a:noFill/>
        </p:spPr>
        <p:txBody>
          <a:bodyPr wrap="none" rtlCol="0">
            <a:spAutoFit/>
          </a:bodyPr>
          <a:lstStyle/>
          <a:p>
            <a:r>
              <a:rPr lang="ja-JP" altLang="en-US" sz="2800" dirty="0" smtClean="0">
                <a:latin typeface="HG創英角ﾎﾟｯﾌﾟ体" pitchFamily="49" charset="-128"/>
                <a:ea typeface="HG創英角ﾎﾟｯﾌﾟ体" pitchFamily="49" charset="-128"/>
              </a:rPr>
              <a:t>お問い合わせ先</a:t>
            </a:r>
            <a:endParaRPr lang="ja-JP" altLang="en-US" sz="2800" dirty="0">
              <a:latin typeface="HG創英角ﾎﾟｯﾌﾟ体" pitchFamily="49" charset="-128"/>
              <a:ea typeface="HG創英角ﾎﾟｯﾌﾟ体" pitchFamily="49" charset="-128"/>
            </a:endParaRPr>
          </a:p>
        </p:txBody>
      </p:sp>
      <p:sp>
        <p:nvSpPr>
          <p:cNvPr id="23" name="円/楕円 22"/>
          <p:cNvSpPr/>
          <p:nvPr/>
        </p:nvSpPr>
        <p:spPr>
          <a:xfrm>
            <a:off x="8135517" y="2467506"/>
            <a:ext cx="432000" cy="432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en-US" altLang="ja-JP" sz="2000" dirty="0" smtClean="0">
                <a:solidFill>
                  <a:schemeClr val="tx1"/>
                </a:solidFill>
                <a:latin typeface="HG創英角ﾎﾟｯﾌﾟ体" pitchFamily="49" charset="-128"/>
                <a:ea typeface="HG創英角ﾎﾟｯﾌﾟ体" pitchFamily="49" charset="-128"/>
              </a:rPr>
              <a:t>14</a:t>
            </a:r>
            <a:endParaRPr kumimoji="1" lang="ja-JP" altLang="en-US" sz="2000" dirty="0">
              <a:solidFill>
                <a:schemeClr val="tx1"/>
              </a:solidFill>
              <a:latin typeface="HG創英角ﾎﾟｯﾌﾟ体" pitchFamily="49" charset="-128"/>
              <a:ea typeface="HG創英角ﾎﾟｯﾌﾟ体" pitchFamily="49" charset="-128"/>
            </a:endParaRPr>
          </a:p>
        </p:txBody>
      </p:sp>
      <p:sp>
        <p:nvSpPr>
          <p:cNvPr id="26" name="円/楕円 25"/>
          <p:cNvSpPr/>
          <p:nvPr/>
        </p:nvSpPr>
        <p:spPr>
          <a:xfrm>
            <a:off x="8135517" y="1757442"/>
            <a:ext cx="432000" cy="432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US" altLang="ja-JP" sz="2000" dirty="0" smtClean="0">
                <a:solidFill>
                  <a:schemeClr val="tx1"/>
                </a:solidFill>
                <a:latin typeface="HG創英角ﾎﾟｯﾌﾟ体" pitchFamily="49" charset="-128"/>
                <a:ea typeface="HG創英角ﾎﾟｯﾌﾟ体" pitchFamily="49" charset="-128"/>
              </a:rPr>
              <a:t>13</a:t>
            </a:r>
            <a:endParaRPr kumimoji="1" lang="ja-JP" altLang="en-US" sz="2000" dirty="0">
              <a:solidFill>
                <a:schemeClr val="tx1"/>
              </a:solidFill>
              <a:latin typeface="HG創英角ﾎﾟｯﾌﾟ体" pitchFamily="49" charset="-128"/>
              <a:ea typeface="HG創英角ﾎﾟｯﾌﾟ体" pitchFamily="49" charset="-128"/>
            </a:endParaRPr>
          </a:p>
        </p:txBody>
      </p:sp>
      <p:cxnSp>
        <p:nvCxnSpPr>
          <p:cNvPr id="32" name="直線コネクタ 31"/>
          <p:cNvCxnSpPr/>
          <p:nvPr/>
        </p:nvCxnSpPr>
        <p:spPr>
          <a:xfrm>
            <a:off x="855123" y="1535118"/>
            <a:ext cx="8316000" cy="0"/>
          </a:xfrm>
          <a:prstGeom prst="line">
            <a:avLst/>
          </a:prstGeom>
          <a:ln w="53975" cmpd="dbl">
            <a:solidFill>
              <a:schemeClr val="accent6">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1436599" y="1043735"/>
            <a:ext cx="3416320" cy="523220"/>
          </a:xfrm>
          <a:prstGeom prst="rect">
            <a:avLst/>
          </a:prstGeom>
          <a:noFill/>
        </p:spPr>
        <p:txBody>
          <a:bodyPr wrap="none" rtlCol="0">
            <a:spAutoFit/>
          </a:bodyPr>
          <a:lstStyle/>
          <a:p>
            <a:r>
              <a:rPr lang="ja-JP" altLang="en-US" sz="2800" dirty="0" smtClean="0">
                <a:latin typeface="HG創英角ﾎﾟｯﾌﾟ体" pitchFamily="49" charset="-128"/>
                <a:ea typeface="HG創英角ﾎﾟｯﾌﾟ体" pitchFamily="49" charset="-128"/>
              </a:rPr>
              <a:t>起業・創業をしたい</a:t>
            </a:r>
            <a:endParaRPr lang="ja-JP" altLang="en-US" sz="2800" dirty="0">
              <a:latin typeface="HG創英角ﾎﾟｯﾌﾟ体" pitchFamily="49" charset="-128"/>
              <a:ea typeface="HG創英角ﾎﾟｯﾌﾟ体" pitchFamily="49" charset="-128"/>
            </a:endParaRPr>
          </a:p>
        </p:txBody>
      </p:sp>
      <p:sp>
        <p:nvSpPr>
          <p:cNvPr id="34" name="円/楕円 33"/>
          <p:cNvSpPr/>
          <p:nvPr/>
        </p:nvSpPr>
        <p:spPr>
          <a:xfrm>
            <a:off x="731751" y="1113774"/>
            <a:ext cx="540000" cy="5400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2800" dirty="0" smtClean="0">
                <a:solidFill>
                  <a:schemeClr val="tx1"/>
                </a:solidFill>
                <a:latin typeface="HG創英角ﾎﾟｯﾌﾟ体" pitchFamily="49" charset="-128"/>
                <a:ea typeface="HG創英角ﾎﾟｯﾌﾟ体" pitchFamily="49" charset="-128"/>
              </a:rPr>
              <a:t>９</a:t>
            </a:r>
            <a:endParaRPr kumimoji="1" lang="ja-JP" altLang="en-US" sz="2800" dirty="0">
              <a:solidFill>
                <a:schemeClr val="tx1"/>
              </a:solidFill>
              <a:latin typeface="HG創英角ﾎﾟｯﾌﾟ体" pitchFamily="49" charset="-128"/>
              <a:ea typeface="HG創英角ﾎﾟｯﾌﾟ体" pitchFamily="49" charset="-128"/>
            </a:endParaRPr>
          </a:p>
        </p:txBody>
      </p:sp>
      <p:sp>
        <p:nvSpPr>
          <p:cNvPr id="35" name="円/楕円 34"/>
          <p:cNvSpPr/>
          <p:nvPr/>
        </p:nvSpPr>
        <p:spPr>
          <a:xfrm>
            <a:off x="8148355" y="1068971"/>
            <a:ext cx="432000" cy="432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en-US" altLang="ja-JP" sz="2000" dirty="0" smtClean="0">
                <a:solidFill>
                  <a:schemeClr val="tx1"/>
                </a:solidFill>
                <a:latin typeface="HG創英角ﾎﾟｯﾌﾟ体" pitchFamily="49" charset="-128"/>
                <a:ea typeface="HG創英角ﾎﾟｯﾌﾟ体" pitchFamily="49" charset="-128"/>
              </a:rPr>
              <a:t>12</a:t>
            </a:r>
            <a:endParaRPr kumimoji="1" lang="ja-JP" altLang="en-US" sz="2000" dirty="0">
              <a:solidFill>
                <a:schemeClr val="tx1"/>
              </a:solidFill>
              <a:latin typeface="HG創英角ﾎﾟｯﾌﾟ体" pitchFamily="49" charset="-128"/>
              <a:ea typeface="HG創英角ﾎﾟｯﾌﾟ体" pitchFamily="49" charset="-128"/>
            </a:endParaRPr>
          </a:p>
        </p:txBody>
      </p:sp>
      <p:sp>
        <p:nvSpPr>
          <p:cNvPr id="27" name="テキスト ボックス 26"/>
          <p:cNvSpPr txBox="1"/>
          <p:nvPr/>
        </p:nvSpPr>
        <p:spPr>
          <a:xfrm>
            <a:off x="8038081" y="584393"/>
            <a:ext cx="1338828" cy="369332"/>
          </a:xfrm>
          <a:prstGeom prst="rect">
            <a:avLst/>
          </a:prstGeom>
          <a:noFill/>
        </p:spPr>
        <p:txBody>
          <a:bodyPr wrap="none" rtlCol="0">
            <a:spAutoFit/>
          </a:bodyPr>
          <a:lstStyle/>
          <a:p>
            <a:r>
              <a:rPr kumimoji="1" lang="ja-JP" altLang="en-US" dirty="0" smtClean="0">
                <a:latin typeface="ＤＦ特太ゴシック体" pitchFamily="49" charset="-128"/>
                <a:ea typeface="ＤＦ特太ゴシック体" pitchFamily="49" charset="-128"/>
              </a:rPr>
              <a:t>掲載ページ</a:t>
            </a:r>
            <a:endParaRPr kumimoji="1" lang="ja-JP" altLang="en-US" dirty="0">
              <a:latin typeface="ＤＦ特太ゴシック体" pitchFamily="49" charset="-128"/>
              <a:ea typeface="ＤＦ特太ゴシック体" pitchFamily="49" charset="-128"/>
            </a:endParaRPr>
          </a:p>
        </p:txBody>
      </p:sp>
      <p:pic>
        <p:nvPicPr>
          <p:cNvPr id="7170" name="Picture 2" descr="経済の好循環を実現する経済対策・補正予算案決まる！！～経済産業省関連の詳細はこちら～">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857028" y="4400249"/>
            <a:ext cx="6956512" cy="1954076"/>
          </a:xfrm>
          <a:prstGeom prst="rect">
            <a:avLst/>
          </a:prstGeom>
          <a:noFill/>
          <a:extLst>
            <a:ext uri="{909E8E84-426E-40DD-AFC4-6F175D3DCCD1}">
              <a14:hiddenFill xmlns:a14="http://schemas.microsoft.com/office/drawing/2010/main" xmlns="">
                <a:solidFill>
                  <a:srgbClr val="FFFFFF"/>
                </a:solidFill>
              </a14:hiddenFill>
            </a:ext>
          </a:extLst>
        </p:spPr>
      </p:pic>
      <p:sp>
        <p:nvSpPr>
          <p:cNvPr id="24" name="テキスト ボックス 23"/>
          <p:cNvSpPr txBox="1"/>
          <p:nvPr/>
        </p:nvSpPr>
        <p:spPr>
          <a:xfrm>
            <a:off x="4373868" y="6354325"/>
            <a:ext cx="5304657" cy="369332"/>
          </a:xfrm>
          <a:prstGeom prst="rect">
            <a:avLst/>
          </a:prstGeom>
          <a:noFill/>
        </p:spPr>
        <p:txBody>
          <a:bodyPr wrap="none" rtlCol="0">
            <a:spAutoFit/>
          </a:bodyPr>
          <a:lstStyle/>
          <a:p>
            <a:r>
              <a:rPr lang="en-US" altLang="ja-JP" dirty="0">
                <a:solidFill>
                  <a:srgbClr val="00B050"/>
                </a:solidFill>
                <a:latin typeface="HGSｺﾞｼｯｸE" pitchFamily="50" charset="-128"/>
                <a:ea typeface="HGSｺﾞｼｯｸE" pitchFamily="50" charset="-128"/>
              </a:rPr>
              <a:t>http://www.meti.go.jp/main/yosan2013/index.html</a:t>
            </a:r>
            <a:endParaRPr lang="ja-JP" altLang="en-US" dirty="0">
              <a:solidFill>
                <a:srgbClr val="00B050"/>
              </a:solidFill>
              <a:latin typeface="HGSｺﾞｼｯｸE" pitchFamily="50" charset="-128"/>
              <a:ea typeface="HGSｺﾞｼｯｸE" pitchFamily="50" charset="-128"/>
            </a:endParaRPr>
          </a:p>
        </p:txBody>
      </p:sp>
    </p:spTree>
    <p:extLst>
      <p:ext uri="{BB962C8B-B14F-4D97-AF65-F5344CB8AC3E}">
        <p14:creationId xmlns:p14="http://schemas.microsoft.com/office/powerpoint/2010/main" xmlns="" val="1743394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92460" y="667911"/>
            <a:ext cx="9631070" cy="1908438"/>
          </a:xfrm>
          <a:prstGeom prst="roundRect">
            <a:avLst>
              <a:gd name="adj" fmla="val 1034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3" name="角丸四角形 12"/>
          <p:cNvSpPr/>
          <p:nvPr/>
        </p:nvSpPr>
        <p:spPr>
          <a:xfrm>
            <a:off x="243965" y="1057190"/>
            <a:ext cx="7378653" cy="375138"/>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kumimoji="1" lang="en-US" altLang="ja-JP" sz="1600" b="1" dirty="0" smtClean="0">
                <a:solidFill>
                  <a:schemeClr val="tx1"/>
                </a:solidFill>
              </a:rPr>
              <a:t>【</a:t>
            </a:r>
            <a:r>
              <a:rPr lang="ja-JP" altLang="en-US" sz="1600" b="1" dirty="0">
                <a:solidFill>
                  <a:schemeClr val="tx1"/>
                </a:solidFill>
              </a:rPr>
              <a:t>即時</a:t>
            </a:r>
            <a:r>
              <a:rPr lang="ja-JP" altLang="en-US" sz="1600" b="1" dirty="0" smtClean="0">
                <a:solidFill>
                  <a:schemeClr val="tx1"/>
                </a:solidFill>
              </a:rPr>
              <a:t>償却　又は　税額</a:t>
            </a:r>
            <a:r>
              <a:rPr lang="ja-JP" altLang="en-US" sz="1600" b="1" dirty="0">
                <a:solidFill>
                  <a:schemeClr val="tx1"/>
                </a:solidFill>
              </a:rPr>
              <a:t>控除</a:t>
            </a:r>
            <a:r>
              <a:rPr lang="ja-JP" altLang="en-US" sz="1600" b="1" dirty="0" smtClean="0">
                <a:solidFill>
                  <a:schemeClr val="tx1"/>
                </a:solidFill>
              </a:rPr>
              <a:t>：５％（建物・構築物は３％）（</a:t>
            </a:r>
            <a:r>
              <a:rPr lang="ja-JP" altLang="en-US" sz="1600" b="1" dirty="0">
                <a:solidFill>
                  <a:schemeClr val="tx1"/>
                </a:solidFill>
              </a:rPr>
              <a:t>法人税額の</a:t>
            </a:r>
            <a:r>
              <a:rPr lang="en-US" altLang="ja-JP" sz="1600" b="1" dirty="0">
                <a:solidFill>
                  <a:schemeClr val="tx1"/>
                </a:solidFill>
              </a:rPr>
              <a:t>20</a:t>
            </a:r>
            <a:r>
              <a:rPr lang="ja-JP" altLang="en-US" sz="1600" b="1" dirty="0">
                <a:solidFill>
                  <a:schemeClr val="tx1"/>
                </a:solidFill>
              </a:rPr>
              <a:t>％を限度） </a:t>
            </a:r>
            <a:r>
              <a:rPr kumimoji="1" lang="en-US" altLang="ja-JP" sz="1600" b="1" dirty="0" smtClean="0">
                <a:solidFill>
                  <a:schemeClr val="tx1"/>
                </a:solidFill>
              </a:rPr>
              <a:t>】</a:t>
            </a:r>
            <a:endParaRPr kumimoji="1" lang="ja-JP" altLang="en-US" sz="1600" b="1" dirty="0">
              <a:solidFill>
                <a:schemeClr val="tx1"/>
              </a:solidFill>
            </a:endParaRPr>
          </a:p>
        </p:txBody>
      </p:sp>
      <p:sp>
        <p:nvSpPr>
          <p:cNvPr id="2" name="テキスト ボックス 1"/>
          <p:cNvSpPr txBox="1"/>
          <p:nvPr/>
        </p:nvSpPr>
        <p:spPr>
          <a:xfrm>
            <a:off x="497505" y="0"/>
            <a:ext cx="7725192" cy="523220"/>
          </a:xfrm>
          <a:prstGeom prst="rect">
            <a:avLst/>
          </a:prstGeom>
          <a:noFill/>
        </p:spPr>
        <p:txBody>
          <a:bodyPr wrap="none" rtlCol="0">
            <a:spAutoFit/>
          </a:bodyPr>
          <a:lstStyle/>
          <a:p>
            <a:pPr lvl="0"/>
            <a:r>
              <a:rPr kumimoji="1" lang="ja-JP" altLang="en-US" sz="2800" dirty="0" smtClean="0">
                <a:latin typeface="HG創英角ﾎﾟｯﾌﾟ体" pitchFamily="49" charset="-128"/>
                <a:ea typeface="HG創英角ﾎﾟｯﾌﾟ体" pitchFamily="49" charset="-128"/>
              </a:rPr>
              <a:t>１．研究開発・試作品開発、</a:t>
            </a:r>
            <a:r>
              <a:rPr lang="ja-JP" altLang="en-US" sz="2800" dirty="0" smtClean="0">
                <a:solidFill>
                  <a:prstClr val="black"/>
                </a:solidFill>
                <a:latin typeface="HG創英角ﾎﾟｯﾌﾟ体" pitchFamily="49" charset="-128"/>
                <a:ea typeface="HG創英角ﾎﾟｯﾌﾟ体" pitchFamily="49" charset="-128"/>
              </a:rPr>
              <a:t>設備</a:t>
            </a:r>
            <a:r>
              <a:rPr lang="ja-JP" altLang="en-US" sz="2800" dirty="0">
                <a:solidFill>
                  <a:prstClr val="black"/>
                </a:solidFill>
                <a:latin typeface="HG創英角ﾎﾟｯﾌﾟ体" pitchFamily="49" charset="-128"/>
                <a:ea typeface="HG創英角ﾎﾟｯﾌﾟ体" pitchFamily="49" charset="-128"/>
              </a:rPr>
              <a:t>投資をしたい</a:t>
            </a:r>
          </a:p>
        </p:txBody>
      </p:sp>
      <p:cxnSp>
        <p:nvCxnSpPr>
          <p:cNvPr id="5" name="直線コネクタ 4"/>
          <p:cNvCxnSpPr/>
          <p:nvPr/>
        </p:nvCxnSpPr>
        <p:spPr>
          <a:xfrm>
            <a:off x="497505" y="509294"/>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0" y="509294"/>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497505" y="1409766"/>
            <a:ext cx="6828855" cy="923330"/>
          </a:xfrm>
          <a:prstGeom prst="rect">
            <a:avLst/>
          </a:prstGeom>
        </p:spPr>
        <p:txBody>
          <a:bodyPr wrap="square">
            <a:spAutoFit/>
          </a:bodyPr>
          <a:lstStyle/>
          <a:p>
            <a:pPr marL="900113" indent="-900113"/>
            <a:r>
              <a:rPr lang="ja-JP" altLang="en-US" dirty="0">
                <a:latin typeface="HG丸ｺﾞｼｯｸM-PRO" pitchFamily="50" charset="-128"/>
                <a:ea typeface="HG丸ｺﾞｼｯｸM-PRO" pitchFamily="50" charset="-128"/>
              </a:rPr>
              <a:t>・概要</a:t>
            </a:r>
            <a:r>
              <a:rPr lang="ja-JP" altLang="en-US" dirty="0" smtClean="0">
                <a:latin typeface="HG丸ｺﾞｼｯｸM-PRO" pitchFamily="50" charset="-128"/>
                <a:ea typeface="HG丸ｺﾞｼｯｸM-PRO" pitchFamily="50" charset="-128"/>
              </a:rPr>
              <a:t>：「先端設備」や「生産ラインやオペレーションの改善に資する設備」を導入すると、即時償却</a:t>
            </a:r>
            <a:r>
              <a:rPr lang="ja-JP" altLang="en-US" dirty="0">
                <a:latin typeface="HG丸ｺﾞｼｯｸM-PRO" pitchFamily="50" charset="-128"/>
                <a:ea typeface="HG丸ｺﾞｼｯｸM-PRO" pitchFamily="50" charset="-128"/>
              </a:rPr>
              <a:t>又は税額</a:t>
            </a:r>
            <a:r>
              <a:rPr lang="ja-JP" altLang="en-US" dirty="0" smtClean="0">
                <a:latin typeface="HG丸ｺﾞｼｯｸM-PRO" pitchFamily="50" charset="-128"/>
                <a:ea typeface="HG丸ｺﾞｼｯｸM-PRO" pitchFamily="50" charset="-128"/>
              </a:rPr>
              <a:t>控除が受けられます。</a:t>
            </a:r>
            <a:endParaRPr lang="ja-JP" altLang="en-US" dirty="0">
              <a:latin typeface="HG丸ｺﾞｼｯｸM-PRO" pitchFamily="50" charset="-128"/>
              <a:ea typeface="HG丸ｺﾞｼｯｸM-PRO" pitchFamily="50" charset="-128"/>
            </a:endParaRPr>
          </a:p>
        </p:txBody>
      </p:sp>
      <p:sp>
        <p:nvSpPr>
          <p:cNvPr id="6" name="正方形/長方形 5"/>
          <p:cNvSpPr/>
          <p:nvPr/>
        </p:nvSpPr>
        <p:spPr>
          <a:xfrm>
            <a:off x="497505" y="2276059"/>
            <a:ext cx="6417141" cy="342851"/>
          </a:xfrm>
          <a:prstGeom prst="rect">
            <a:avLst/>
          </a:prstGeom>
        </p:spPr>
        <p:txBody>
          <a:bodyPr wrap="none">
            <a:spAutoFit/>
          </a:bodyPr>
          <a:lstStyle/>
          <a:p>
            <a:pPr>
              <a:lnSpc>
                <a:spcPts val="2200"/>
              </a:lnSpc>
            </a:pPr>
            <a:r>
              <a:rPr lang="ja-JP" altLang="en-US" dirty="0">
                <a:latin typeface="HG丸ｺﾞｼｯｸM-PRO" pitchFamily="50" charset="-128"/>
                <a:ea typeface="HG丸ｺﾞｼｯｸM-PRO" pitchFamily="50" charset="-128"/>
              </a:rPr>
              <a:t>・対象設備：</a:t>
            </a:r>
            <a:r>
              <a:rPr lang="ja-JP" altLang="en-US" dirty="0" smtClean="0">
                <a:latin typeface="HG丸ｺﾞｼｯｸM-PRO" pitchFamily="50" charset="-128"/>
                <a:ea typeface="HG丸ｺﾞｼｯｸM-PRO" pitchFamily="50" charset="-128"/>
              </a:rPr>
              <a:t>機械装置、器具備品、建物、ソフトウエアなど</a:t>
            </a:r>
            <a:endParaRPr lang="en-US" altLang="ja-JP" dirty="0">
              <a:latin typeface="HG丸ｺﾞｼｯｸM-PRO" pitchFamily="50" charset="-128"/>
              <a:ea typeface="HG丸ｺﾞｼｯｸM-PRO" pitchFamily="50" charset="-128"/>
            </a:endParaRPr>
          </a:p>
        </p:txBody>
      </p:sp>
      <p:sp>
        <p:nvSpPr>
          <p:cNvPr id="7" name="正方形/長方形 6"/>
          <p:cNvSpPr/>
          <p:nvPr/>
        </p:nvSpPr>
        <p:spPr>
          <a:xfrm>
            <a:off x="109329" y="667911"/>
            <a:ext cx="7622414" cy="412934"/>
          </a:xfrm>
          <a:prstGeom prst="rect">
            <a:avLst/>
          </a:prstGeom>
        </p:spPr>
        <p:txBody>
          <a:bodyPr wrap="square">
            <a:spAutoFit/>
          </a:bodyPr>
          <a:lstStyle/>
          <a:p>
            <a:pPr>
              <a:lnSpc>
                <a:spcPts val="2500"/>
              </a:lnSpc>
            </a:pPr>
            <a:r>
              <a:rPr lang="ja-JP" altLang="en-US" sz="2400" dirty="0">
                <a:latin typeface="HG創英角ﾎﾟｯﾌﾟ体" pitchFamily="49" charset="-128"/>
                <a:ea typeface="HG創英角ﾎﾟｯﾌﾟ体" pitchFamily="49" charset="-128"/>
              </a:rPr>
              <a:t>（１</a:t>
            </a:r>
            <a:r>
              <a:rPr lang="ja-JP" altLang="en-US" sz="2400" dirty="0" smtClean="0">
                <a:latin typeface="HG創英角ﾎﾟｯﾌﾟ体" pitchFamily="49" charset="-128"/>
                <a:ea typeface="HG創英角ﾎﾟｯﾌﾟ体" pitchFamily="49" charset="-128"/>
              </a:rPr>
              <a:t>）先端設備等を導入すると税制の優遇があります。</a:t>
            </a:r>
            <a:endParaRPr lang="en-US" altLang="ja-JP" sz="2400" dirty="0">
              <a:latin typeface="HG創英角ﾎﾟｯﾌﾟ体" pitchFamily="49" charset="-128"/>
              <a:ea typeface="HG創英角ﾎﾟｯﾌﾟ体" pitchFamily="49" charset="-128"/>
            </a:endParaRPr>
          </a:p>
        </p:txBody>
      </p:sp>
      <p:sp>
        <p:nvSpPr>
          <p:cNvPr id="33" name="直方体 32"/>
          <p:cNvSpPr/>
          <p:nvPr/>
        </p:nvSpPr>
        <p:spPr>
          <a:xfrm>
            <a:off x="7512256" y="1284877"/>
            <a:ext cx="2132104"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生産性向上</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設備投資促進税制</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52" name="テキスト ボックス 51"/>
          <p:cNvSpPr txBox="1"/>
          <p:nvPr/>
        </p:nvSpPr>
        <p:spPr>
          <a:xfrm>
            <a:off x="7833320" y="847931"/>
            <a:ext cx="1665185" cy="307777"/>
          </a:xfrm>
          <a:prstGeom prst="rect">
            <a:avLst/>
          </a:prstGeom>
          <a:noFill/>
          <a:ln>
            <a:solidFill>
              <a:schemeClr val="tx1"/>
            </a:solidFill>
            <a:prstDash val="sysDash"/>
          </a:ln>
        </p:spPr>
        <p:txBody>
          <a:bodyPr wrap="square" rtlCol="0">
            <a:spAutoFit/>
          </a:bodyPr>
          <a:lstStyle/>
          <a:p>
            <a:pPr marL="182563" indent="-182563"/>
            <a:r>
              <a:rPr kumimoji="1" lang="ja-JP" altLang="en-US" sz="1400" dirty="0" smtClean="0">
                <a:latin typeface="+mj-ea"/>
                <a:ea typeface="+mj-ea"/>
              </a:rPr>
              <a:t>　</a:t>
            </a:r>
            <a:r>
              <a:rPr kumimoji="1" lang="en-US" altLang="ja-JP" sz="1400" dirty="0" smtClean="0">
                <a:latin typeface="+mj-ea"/>
                <a:ea typeface="+mj-ea"/>
              </a:rPr>
              <a:t>※</a:t>
            </a:r>
            <a:r>
              <a:rPr kumimoji="1" lang="ja-JP" altLang="en-US" sz="1400" dirty="0" smtClean="0">
                <a:latin typeface="+mj-ea"/>
                <a:ea typeface="+mj-ea"/>
              </a:rPr>
              <a:t>事業名です↓</a:t>
            </a:r>
            <a:endParaRPr kumimoji="1" lang="ja-JP" altLang="en-US" sz="1400" dirty="0">
              <a:latin typeface="+mj-ea"/>
              <a:ea typeface="+mj-ea"/>
            </a:endParaRPr>
          </a:p>
        </p:txBody>
      </p:sp>
      <p:sp>
        <p:nvSpPr>
          <p:cNvPr id="19" name="角丸四角形 18"/>
          <p:cNvSpPr/>
          <p:nvPr/>
        </p:nvSpPr>
        <p:spPr>
          <a:xfrm>
            <a:off x="109329" y="2663915"/>
            <a:ext cx="9631070" cy="2043453"/>
          </a:xfrm>
          <a:prstGeom prst="roundRect">
            <a:avLst>
              <a:gd name="adj" fmla="val 10344"/>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1" name="角丸四角形 20"/>
          <p:cNvSpPr/>
          <p:nvPr/>
        </p:nvSpPr>
        <p:spPr>
          <a:xfrm>
            <a:off x="632520" y="3217777"/>
            <a:ext cx="9081082" cy="535371"/>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ja-JP" altLang="en-US" sz="1500" b="1" dirty="0" smtClean="0">
                <a:solidFill>
                  <a:schemeClr val="tx1"/>
                </a:solidFill>
              </a:rPr>
              <a:t>　特別償却：</a:t>
            </a:r>
            <a:r>
              <a:rPr kumimoji="1" lang="ja-JP" altLang="en-US" sz="1500" b="1" dirty="0" smtClean="0">
                <a:solidFill>
                  <a:schemeClr val="tx1"/>
                </a:solidFill>
              </a:rPr>
              <a:t>３０％→即時償却化</a:t>
            </a:r>
            <a:endParaRPr kumimoji="1" lang="en-US" altLang="ja-JP" sz="1500" b="1" dirty="0" smtClean="0">
              <a:solidFill>
                <a:schemeClr val="tx1"/>
              </a:solidFill>
            </a:endParaRPr>
          </a:p>
          <a:p>
            <a:r>
              <a:rPr lang="ja-JP" altLang="en-US" sz="1500" b="1" dirty="0" smtClean="0">
                <a:solidFill>
                  <a:schemeClr val="tx1"/>
                </a:solidFill>
              </a:rPr>
              <a:t>　税額控除：７％→１０％（個人事業主、資本金３千万円以下法人）、７％（資本金３千万超法人でも利用可能に） </a:t>
            </a:r>
            <a:r>
              <a:rPr lang="ja-JP" altLang="en-US" sz="1400" b="1" dirty="0">
                <a:solidFill>
                  <a:schemeClr val="tx1"/>
                </a:solidFill>
              </a:rPr>
              <a:t>　</a:t>
            </a:r>
            <a:endParaRPr kumimoji="1" lang="ja-JP" altLang="en-US" sz="1400" b="1" dirty="0">
              <a:solidFill>
                <a:schemeClr val="tx1"/>
              </a:solidFill>
            </a:endParaRPr>
          </a:p>
        </p:txBody>
      </p:sp>
      <p:sp>
        <p:nvSpPr>
          <p:cNvPr id="22" name="正方形/長方形 21"/>
          <p:cNvSpPr/>
          <p:nvPr/>
        </p:nvSpPr>
        <p:spPr>
          <a:xfrm>
            <a:off x="632520" y="3753149"/>
            <a:ext cx="6945284" cy="615553"/>
          </a:xfrm>
          <a:prstGeom prst="rect">
            <a:avLst/>
          </a:prstGeom>
        </p:spPr>
        <p:txBody>
          <a:bodyPr wrap="square">
            <a:spAutoFit/>
          </a:bodyPr>
          <a:lstStyle/>
          <a:p>
            <a:pPr marL="900113" indent="-900113"/>
            <a:r>
              <a:rPr lang="ja-JP" altLang="en-US" dirty="0">
                <a:latin typeface="HG丸ｺﾞｼｯｸM-PRO" pitchFamily="50" charset="-128"/>
                <a:ea typeface="HG丸ｺﾞｼｯｸM-PRO" pitchFamily="50" charset="-128"/>
              </a:rPr>
              <a:t>・</a:t>
            </a:r>
            <a:r>
              <a:rPr lang="ja-JP" altLang="en-US" sz="1600" dirty="0">
                <a:latin typeface="HG丸ｺﾞｼｯｸM-PRO" pitchFamily="50" charset="-128"/>
                <a:ea typeface="HG丸ｺﾞｼｯｸM-PRO" pitchFamily="50" charset="-128"/>
              </a:rPr>
              <a:t>概要</a:t>
            </a:r>
            <a:r>
              <a:rPr lang="ja-JP" altLang="en-US" sz="1600" dirty="0" smtClean="0">
                <a:latin typeface="HG丸ｺﾞｼｯｸM-PRO" pitchFamily="50" charset="-128"/>
                <a:ea typeface="HG丸ｺﾞｼｯｸM-PRO" pitchFamily="50" charset="-128"/>
              </a:rPr>
              <a:t>：中小企業・小規模事業者は生産性の向上に資する設備を導入すると、即時償却</a:t>
            </a:r>
            <a:r>
              <a:rPr lang="ja-JP" altLang="en-US" sz="1600" dirty="0">
                <a:latin typeface="HG丸ｺﾞｼｯｸM-PRO" pitchFamily="50" charset="-128"/>
                <a:ea typeface="HG丸ｺﾞｼｯｸM-PRO" pitchFamily="50" charset="-128"/>
              </a:rPr>
              <a:t>又</a:t>
            </a:r>
            <a:r>
              <a:rPr lang="ja-JP" altLang="en-US" sz="1600" dirty="0" smtClean="0">
                <a:latin typeface="HG丸ｺﾞｼｯｸM-PRO" pitchFamily="50" charset="-128"/>
                <a:ea typeface="HG丸ｺﾞｼｯｸM-PRO" pitchFamily="50" charset="-128"/>
              </a:rPr>
              <a:t>は最大１０％の税額控除の措置が受けられます。</a:t>
            </a:r>
            <a:endParaRPr lang="ja-JP" altLang="en-US" sz="1600" dirty="0">
              <a:latin typeface="HG丸ｺﾞｼｯｸM-PRO" pitchFamily="50" charset="-128"/>
              <a:ea typeface="HG丸ｺﾞｼｯｸM-PRO" pitchFamily="50" charset="-128"/>
            </a:endParaRPr>
          </a:p>
        </p:txBody>
      </p:sp>
      <p:sp>
        <p:nvSpPr>
          <p:cNvPr id="25" name="正方形/長方形 24"/>
          <p:cNvSpPr/>
          <p:nvPr/>
        </p:nvSpPr>
        <p:spPr>
          <a:xfrm>
            <a:off x="113800" y="2798930"/>
            <a:ext cx="9779802" cy="412934"/>
          </a:xfrm>
          <a:prstGeom prst="rect">
            <a:avLst/>
          </a:prstGeom>
        </p:spPr>
        <p:txBody>
          <a:bodyPr wrap="square">
            <a:spAutoFit/>
          </a:bodyPr>
          <a:lstStyle/>
          <a:p>
            <a:pPr>
              <a:lnSpc>
                <a:spcPts val="2500"/>
              </a:lnSpc>
            </a:pPr>
            <a:r>
              <a:rPr lang="ja-JP" altLang="en-US" sz="2400" dirty="0" smtClean="0">
                <a:latin typeface="HG創英角ﾎﾟｯﾌﾟ体" pitchFamily="49" charset="-128"/>
                <a:ea typeface="HG創英角ﾎﾟｯﾌﾟ体" pitchFamily="49" charset="-128"/>
              </a:rPr>
              <a:t>（２）中小企業・小規模事業者の設備投資をもっと応援します。</a:t>
            </a:r>
            <a:endParaRPr lang="en-US" altLang="ja-JP" sz="2400" dirty="0">
              <a:latin typeface="HG創英角ﾎﾟｯﾌﾟ体" pitchFamily="49" charset="-128"/>
              <a:ea typeface="HG創英角ﾎﾟｯﾌﾟ体" pitchFamily="49" charset="-128"/>
            </a:endParaRPr>
          </a:p>
        </p:txBody>
      </p:sp>
      <p:sp>
        <p:nvSpPr>
          <p:cNvPr id="26" name="直方体 25"/>
          <p:cNvSpPr/>
          <p:nvPr/>
        </p:nvSpPr>
        <p:spPr>
          <a:xfrm>
            <a:off x="7524113" y="3834045"/>
            <a:ext cx="2132104" cy="810442"/>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中小企業投資促進税制</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a:solidFill>
                  <a:schemeClr val="tx1"/>
                </a:solidFill>
                <a:latin typeface="ＤＨＰ特太ゴシック体" pitchFamily="50" charset="-128"/>
                <a:ea typeface="ＤＨＰ特太ゴシック体" pitchFamily="50" charset="-128"/>
              </a:rPr>
              <a:t>の</a:t>
            </a:r>
            <a:r>
              <a:rPr lang="ja-JP" altLang="en-US" sz="1300" dirty="0" smtClean="0">
                <a:solidFill>
                  <a:schemeClr val="tx1"/>
                </a:solidFill>
                <a:latin typeface="ＤＨＰ特太ゴシック体" pitchFamily="50" charset="-128"/>
                <a:ea typeface="ＤＨＰ特太ゴシック体" pitchFamily="50" charset="-128"/>
              </a:rPr>
              <a:t>拡充・延長</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27" name="正方形/長方形 26"/>
          <p:cNvSpPr/>
          <p:nvPr/>
        </p:nvSpPr>
        <p:spPr>
          <a:xfrm>
            <a:off x="632519" y="4329161"/>
            <a:ext cx="6945285" cy="374461"/>
          </a:xfrm>
          <a:prstGeom prst="rect">
            <a:avLst/>
          </a:prstGeom>
        </p:spPr>
        <p:txBody>
          <a:bodyPr wrap="square">
            <a:spAutoFit/>
          </a:bodyPr>
          <a:lstStyle/>
          <a:p>
            <a:pPr>
              <a:lnSpc>
                <a:spcPts val="2200"/>
              </a:lnSpc>
            </a:pPr>
            <a:r>
              <a:rPr lang="ja-JP" altLang="en-US" sz="1600" dirty="0">
                <a:latin typeface="HG丸ｺﾞｼｯｸM-PRO" pitchFamily="50" charset="-128"/>
                <a:ea typeface="HG丸ｺﾞｼｯｸM-PRO" pitchFamily="50" charset="-128"/>
              </a:rPr>
              <a:t>・対象設備：</a:t>
            </a:r>
            <a:r>
              <a:rPr lang="ja-JP" altLang="en-US" sz="1600" dirty="0" smtClean="0">
                <a:latin typeface="HG丸ｺﾞｼｯｸM-PRO" pitchFamily="50" charset="-128"/>
                <a:ea typeface="HG丸ｺﾞｼｯｸM-PRO" pitchFamily="50" charset="-128"/>
              </a:rPr>
              <a:t>機械装置、サーバー、試験又は測定機器、ソフトウェア等</a:t>
            </a:r>
            <a:endParaRPr lang="en-US" altLang="ja-JP" sz="1600" dirty="0">
              <a:latin typeface="HG丸ｺﾞｼｯｸM-PRO" pitchFamily="50" charset="-128"/>
              <a:ea typeface="HG丸ｺﾞｼｯｸM-PRO" pitchFamily="50" charset="-128"/>
            </a:endParaRPr>
          </a:p>
        </p:txBody>
      </p:sp>
      <p:sp>
        <p:nvSpPr>
          <p:cNvPr id="28" name="角丸四角形 27"/>
          <p:cNvSpPr/>
          <p:nvPr/>
        </p:nvSpPr>
        <p:spPr>
          <a:xfrm>
            <a:off x="109329" y="4824155"/>
            <a:ext cx="9631070" cy="1899151"/>
          </a:xfrm>
          <a:prstGeom prst="roundRect">
            <a:avLst>
              <a:gd name="adj" fmla="val 10344"/>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9" name="正方形/長方形 28"/>
          <p:cNvSpPr/>
          <p:nvPr/>
        </p:nvSpPr>
        <p:spPr>
          <a:xfrm>
            <a:off x="1684504" y="4832899"/>
            <a:ext cx="6729986" cy="830997"/>
          </a:xfrm>
          <a:prstGeom prst="rect">
            <a:avLst/>
          </a:prstGeom>
        </p:spPr>
        <p:txBody>
          <a:bodyPr wrap="square">
            <a:spAutoFit/>
          </a:bodyPr>
          <a:lstStyle/>
          <a:p>
            <a:pPr marL="900113" indent="-900113"/>
            <a:r>
              <a:rPr lang="ja-JP" altLang="en-US" sz="2400" dirty="0" smtClean="0">
                <a:latin typeface="HG創英角ﾎﾟｯﾌﾟ体" pitchFamily="49" charset="-128"/>
                <a:ea typeface="HG創英角ﾎﾟｯﾌﾟ体" pitchFamily="49" charset="-128"/>
              </a:rPr>
              <a:t>（参考）リース手法を活用した先端設備の導入を支援します。</a:t>
            </a:r>
            <a:r>
              <a:rPr lang="zh-TW" altLang="en-US" sz="2400" dirty="0">
                <a:latin typeface="HG創英角ﾎﾟｯﾌﾟ体" pitchFamily="49" charset="-128"/>
                <a:ea typeface="HG創英角ﾎﾟｯﾌﾟ体" pitchFamily="49" charset="-128"/>
              </a:rPr>
              <a:t>　</a:t>
            </a:r>
            <a:endParaRPr lang="en-US" altLang="zh-TW" sz="2400" dirty="0" smtClean="0">
              <a:latin typeface="HG創英角ﾎﾟｯﾌﾟ体" pitchFamily="49" charset="-128"/>
              <a:ea typeface="HG創英角ﾎﾟｯﾌﾟ体" pitchFamily="49" charset="-128"/>
            </a:endParaRPr>
          </a:p>
        </p:txBody>
      </p:sp>
      <p:sp>
        <p:nvSpPr>
          <p:cNvPr id="30" name="正方形/長方形 29"/>
          <p:cNvSpPr/>
          <p:nvPr/>
        </p:nvSpPr>
        <p:spPr>
          <a:xfrm>
            <a:off x="2685988" y="5634245"/>
            <a:ext cx="6784381" cy="646331"/>
          </a:xfrm>
          <a:prstGeom prst="rect">
            <a:avLst/>
          </a:prstGeom>
        </p:spPr>
        <p:txBody>
          <a:bodyPr wrap="square">
            <a:spAutoFit/>
          </a:bodyPr>
          <a:lstStyle/>
          <a:p>
            <a:pPr marL="900113" indent="-900113"/>
            <a:r>
              <a:rPr lang="ja-JP" altLang="en-US" dirty="0">
                <a:latin typeface="HG丸ｺﾞｼｯｸM-PRO" pitchFamily="50" charset="-128"/>
                <a:ea typeface="HG丸ｺﾞｼｯｸM-PRO" pitchFamily="50" charset="-128"/>
              </a:rPr>
              <a:t>・概要</a:t>
            </a:r>
            <a:r>
              <a:rPr lang="ja-JP" altLang="en-US" dirty="0" smtClean="0">
                <a:latin typeface="HG丸ｺﾞｼｯｸM-PRO" pitchFamily="50" charset="-128"/>
                <a:ea typeface="HG丸ｺﾞｼｯｸM-PRO" pitchFamily="50" charset="-128"/>
              </a:rPr>
              <a:t>：リース手法の活用により、高額な初期費用を要し初期稼働が見通し難い先端設備等の導入を推進。</a:t>
            </a:r>
            <a:endParaRPr lang="en-US" altLang="ja-JP" dirty="0">
              <a:latin typeface="HG丸ｺﾞｼｯｸM-PRO" pitchFamily="50" charset="-128"/>
              <a:ea typeface="HG丸ｺﾞｼｯｸM-PRO" pitchFamily="50" charset="-128"/>
            </a:endParaRPr>
          </a:p>
        </p:txBody>
      </p:sp>
      <p:sp>
        <p:nvSpPr>
          <p:cNvPr id="31" name="円/楕円 30"/>
          <p:cNvSpPr/>
          <p:nvPr/>
        </p:nvSpPr>
        <p:spPr>
          <a:xfrm>
            <a:off x="9533602" y="6444375"/>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solidFill>
                  <a:schemeClr val="tx1"/>
                </a:solidFill>
                <a:latin typeface="HG創英角ﾎﾟｯﾌﾟ体" pitchFamily="49" charset="-128"/>
                <a:ea typeface="HG創英角ﾎﾟｯﾌﾟ体" pitchFamily="49" charset="-128"/>
              </a:rPr>
              <a:t>１</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34" name="直方体 33"/>
          <p:cNvSpPr/>
          <p:nvPr/>
        </p:nvSpPr>
        <p:spPr>
          <a:xfrm>
            <a:off x="268372" y="5412779"/>
            <a:ext cx="2132104"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リース手法を活用した</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先端設備等導入</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保証制度推進費</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35" name="正方形/長方形 34"/>
          <p:cNvSpPr/>
          <p:nvPr/>
        </p:nvSpPr>
        <p:spPr>
          <a:xfrm>
            <a:off x="2711163" y="6294899"/>
            <a:ext cx="6833922" cy="374461"/>
          </a:xfrm>
          <a:prstGeom prst="rect">
            <a:avLst/>
          </a:prstGeom>
        </p:spPr>
        <p:txBody>
          <a:bodyPr wrap="none">
            <a:spAutoFit/>
          </a:bodyPr>
          <a:lstStyle/>
          <a:p>
            <a:pPr>
              <a:lnSpc>
                <a:spcPts val="2200"/>
              </a:lnSpc>
            </a:pPr>
            <a:r>
              <a:rPr lang="ja-JP" altLang="en-US" dirty="0">
                <a:latin typeface="HG丸ｺﾞｼｯｸM-PRO" pitchFamily="50" charset="-128"/>
                <a:ea typeface="HG丸ｺﾞｼｯｸM-PRO" pitchFamily="50" charset="-128"/>
              </a:rPr>
              <a:t>・対象設備</a:t>
            </a:r>
            <a:r>
              <a:rPr lang="ja-JP" altLang="en-US" dirty="0" smtClean="0">
                <a:latin typeface="HG丸ｺﾞｼｯｸM-PRO" pitchFamily="50" charset="-128"/>
                <a:ea typeface="HG丸ｺﾞｼｯｸM-PRO" pitchFamily="50" charset="-128"/>
              </a:rPr>
              <a:t>：</a:t>
            </a:r>
            <a:r>
              <a:rPr lang="ja-JP" altLang="en-US" dirty="0">
                <a:latin typeface="HG丸ｺﾞｼｯｸM-PRO" pitchFamily="50" charset="-128"/>
                <a:ea typeface="HG丸ｺﾞｼｯｸM-PRO" pitchFamily="50" charset="-128"/>
              </a:rPr>
              <a:t>介護ロボット</a:t>
            </a:r>
            <a:r>
              <a:rPr lang="ja-JP" altLang="en-US" dirty="0" smtClean="0">
                <a:latin typeface="HG丸ｺﾞｼｯｸM-PRO" pitchFamily="50" charset="-128"/>
                <a:ea typeface="HG丸ｺﾞｼｯｸM-PRO" pitchFamily="50" charset="-128"/>
              </a:rPr>
              <a:t>、３</a:t>
            </a:r>
            <a:r>
              <a:rPr lang="en-US" altLang="ja-JP" dirty="0" smtClean="0">
                <a:latin typeface="HG丸ｺﾞｼｯｸM-PRO" pitchFamily="50" charset="-128"/>
                <a:ea typeface="HG丸ｺﾞｼｯｸM-PRO" pitchFamily="50" charset="-128"/>
              </a:rPr>
              <a:t>D</a:t>
            </a:r>
            <a:r>
              <a:rPr lang="ja-JP" altLang="en-US" dirty="0" smtClean="0">
                <a:latin typeface="HG丸ｺﾞｼｯｸM-PRO" pitchFamily="50" charset="-128"/>
                <a:ea typeface="HG丸ｺﾞｼｯｸM-PRO" pitchFamily="50" charset="-128"/>
              </a:rPr>
              <a:t>プリンター、先端露光装置など</a:t>
            </a:r>
            <a:endParaRPr lang="en-US" altLang="ja-JP" dirty="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xmlns="" val="3706440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497505" y="0"/>
            <a:ext cx="7725192" cy="523220"/>
          </a:xfrm>
          <a:prstGeom prst="rect">
            <a:avLst/>
          </a:prstGeom>
          <a:noFill/>
        </p:spPr>
        <p:txBody>
          <a:bodyPr wrap="none" rtlCol="0">
            <a:spAutoFit/>
          </a:bodyPr>
          <a:lstStyle/>
          <a:p>
            <a:pPr lvl="0"/>
            <a:r>
              <a:rPr kumimoji="1" lang="ja-JP" altLang="en-US" sz="2800" dirty="0" smtClean="0">
                <a:latin typeface="HG創英角ﾎﾟｯﾌﾟ体" pitchFamily="49" charset="-128"/>
                <a:ea typeface="HG創英角ﾎﾟｯﾌﾟ体" pitchFamily="49" charset="-128"/>
              </a:rPr>
              <a:t>１．研究開発・試作品開発、</a:t>
            </a:r>
            <a:r>
              <a:rPr lang="ja-JP" altLang="en-US" sz="2800" dirty="0" smtClean="0">
                <a:solidFill>
                  <a:prstClr val="black"/>
                </a:solidFill>
                <a:latin typeface="HG創英角ﾎﾟｯﾌﾟ体" pitchFamily="49" charset="-128"/>
                <a:ea typeface="HG創英角ﾎﾟｯﾌﾟ体" pitchFamily="49" charset="-128"/>
              </a:rPr>
              <a:t>設備</a:t>
            </a:r>
            <a:r>
              <a:rPr lang="ja-JP" altLang="en-US" sz="2800" dirty="0">
                <a:solidFill>
                  <a:prstClr val="black"/>
                </a:solidFill>
                <a:latin typeface="HG創英角ﾎﾟｯﾌﾟ体" pitchFamily="49" charset="-128"/>
                <a:ea typeface="HG創英角ﾎﾟｯﾌﾟ体" pitchFamily="49" charset="-128"/>
              </a:rPr>
              <a:t>投資をしたい</a:t>
            </a:r>
          </a:p>
        </p:txBody>
      </p:sp>
      <p:cxnSp>
        <p:nvCxnSpPr>
          <p:cNvPr id="9" name="直線コネクタ 8"/>
          <p:cNvCxnSpPr/>
          <p:nvPr/>
        </p:nvCxnSpPr>
        <p:spPr>
          <a:xfrm>
            <a:off x="497505" y="509294"/>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0" y="509294"/>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14" name="円/楕円 13"/>
          <p:cNvSpPr/>
          <p:nvPr/>
        </p:nvSpPr>
        <p:spPr>
          <a:xfrm>
            <a:off x="9533602" y="6471293"/>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solidFill>
                  <a:schemeClr val="tx1"/>
                </a:solidFill>
                <a:latin typeface="HG創英角ﾎﾟｯﾌﾟ体" pitchFamily="49" charset="-128"/>
                <a:ea typeface="HG創英角ﾎﾟｯﾌﾟ体" pitchFamily="49" charset="-128"/>
              </a:rPr>
              <a:t>２</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15" name="角丸四角形 14"/>
          <p:cNvSpPr/>
          <p:nvPr/>
        </p:nvSpPr>
        <p:spPr>
          <a:xfrm>
            <a:off x="110565" y="728700"/>
            <a:ext cx="9613361" cy="4320480"/>
          </a:xfrm>
          <a:prstGeom prst="roundRect">
            <a:avLst>
              <a:gd name="adj" fmla="val 1034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16" name="正方形/長方形 15"/>
          <p:cNvSpPr/>
          <p:nvPr/>
        </p:nvSpPr>
        <p:spPr>
          <a:xfrm>
            <a:off x="15030" y="728700"/>
            <a:ext cx="7571303" cy="461665"/>
          </a:xfrm>
          <a:prstGeom prst="rect">
            <a:avLst/>
          </a:prstGeom>
        </p:spPr>
        <p:txBody>
          <a:bodyPr wrap="none">
            <a:spAutoFit/>
          </a:bodyPr>
          <a:lstStyle/>
          <a:p>
            <a:r>
              <a:rPr lang="ja-JP" altLang="en-US" sz="2400" dirty="0" smtClean="0">
                <a:latin typeface="HG創英角ﾎﾟｯﾌﾟ体" pitchFamily="49" charset="-128"/>
                <a:ea typeface="HG創英角ﾎﾟｯﾌﾟ体" pitchFamily="49" charset="-128"/>
              </a:rPr>
              <a:t>（４）</a:t>
            </a:r>
            <a:r>
              <a:rPr lang="ja-JP" altLang="en-US" sz="2400" dirty="0">
                <a:latin typeface="HG創英角ﾎﾟｯﾌﾟ体" pitchFamily="49" charset="-128"/>
                <a:ea typeface="HG創英角ﾎﾟｯﾌﾟ体" pitchFamily="49" charset="-128"/>
              </a:rPr>
              <a:t>ものづくり・商業・サービス業を支援</a:t>
            </a:r>
            <a:r>
              <a:rPr lang="ja-JP" altLang="en-US" sz="2400" dirty="0" smtClean="0">
                <a:latin typeface="HG創英角ﾎﾟｯﾌﾟ体" pitchFamily="49" charset="-128"/>
                <a:ea typeface="HG創英角ﾎﾟｯﾌﾟ体" pitchFamily="49" charset="-128"/>
              </a:rPr>
              <a:t>します。</a:t>
            </a:r>
            <a:endParaRPr lang="ja-JP" altLang="en-US" sz="2400" dirty="0">
              <a:latin typeface="HG創英角ﾎﾟｯﾌﾟ体" pitchFamily="49" charset="-128"/>
              <a:ea typeface="HG創英角ﾎﾟｯﾌﾟ体" pitchFamily="49" charset="-128"/>
            </a:endParaRPr>
          </a:p>
        </p:txBody>
      </p:sp>
      <p:sp>
        <p:nvSpPr>
          <p:cNvPr id="17" name="正方形/長方形 16"/>
          <p:cNvSpPr/>
          <p:nvPr/>
        </p:nvSpPr>
        <p:spPr>
          <a:xfrm>
            <a:off x="497505" y="1251466"/>
            <a:ext cx="7234238" cy="923330"/>
          </a:xfrm>
          <a:prstGeom prst="rect">
            <a:avLst/>
          </a:prstGeom>
        </p:spPr>
        <p:txBody>
          <a:bodyPr wrap="square">
            <a:spAutoFit/>
          </a:bodyPr>
          <a:lstStyle/>
          <a:p>
            <a:pPr marL="900113" indent="-900113"/>
            <a:r>
              <a:rPr lang="ja-JP" altLang="ja-JP" dirty="0" smtClean="0">
                <a:latin typeface="HG丸ｺﾞｼｯｸM-PRO" pitchFamily="50" charset="-128"/>
                <a:ea typeface="HG丸ｺﾞｼｯｸM-PRO" pitchFamily="50" charset="-128"/>
              </a:rPr>
              <a:t>・</a:t>
            </a:r>
            <a:r>
              <a:rPr lang="ja-JP" altLang="ja-JP" dirty="0">
                <a:latin typeface="HG丸ｺﾞｼｯｸM-PRO" pitchFamily="50" charset="-128"/>
                <a:ea typeface="HG丸ｺﾞｼｯｸM-PRO" pitchFamily="50" charset="-128"/>
              </a:rPr>
              <a:t>概要</a:t>
            </a:r>
            <a:r>
              <a:rPr lang="ja-JP" altLang="ja-JP" dirty="0" smtClean="0">
                <a:latin typeface="HG丸ｺﾞｼｯｸM-PRO" pitchFamily="50" charset="-128"/>
                <a:ea typeface="HG丸ｺﾞｼｯｸM-PRO" pitchFamily="50" charset="-128"/>
              </a:rPr>
              <a:t>：</a:t>
            </a:r>
            <a:r>
              <a:rPr lang="ja-JP" altLang="en-US" dirty="0" smtClean="0">
                <a:latin typeface="HG丸ｺﾞｼｯｸM-PRO" pitchFamily="50" charset="-128"/>
                <a:ea typeface="HG丸ｺﾞｼｯｸM-PRO" pitchFamily="50" charset="-128"/>
              </a:rPr>
              <a:t>①　試</a:t>
            </a:r>
            <a:r>
              <a:rPr lang="ja-JP" altLang="en-US" dirty="0">
                <a:latin typeface="HG丸ｺﾞｼｯｸM-PRO" pitchFamily="50" charset="-128"/>
                <a:ea typeface="HG丸ｺﾞｼｯｸM-PRO" pitchFamily="50" charset="-128"/>
              </a:rPr>
              <a:t>作品・新商品の開発や生産プロセスの改善、</a:t>
            </a:r>
            <a:r>
              <a:rPr lang="ja-JP" altLang="en-US" dirty="0" smtClean="0">
                <a:latin typeface="HG丸ｺﾞｼｯｸM-PRO" pitchFamily="50" charset="-128"/>
                <a:ea typeface="HG丸ｺﾞｼｯｸM-PRO" pitchFamily="50" charset="-128"/>
              </a:rPr>
              <a:t>新しい　サービス</a:t>
            </a:r>
            <a:r>
              <a:rPr lang="ja-JP" altLang="en-US" dirty="0">
                <a:latin typeface="HG丸ｺﾞｼｯｸM-PRO" pitchFamily="50" charset="-128"/>
                <a:ea typeface="HG丸ｺﾞｼｯｸM-PRO" pitchFamily="50" charset="-128"/>
              </a:rPr>
              <a:t>や</a:t>
            </a:r>
            <a:r>
              <a:rPr lang="ja-JP" altLang="en-US" dirty="0" smtClean="0">
                <a:latin typeface="HG丸ｺﾞｼｯｸM-PRO" pitchFamily="50" charset="-128"/>
                <a:ea typeface="HG丸ｺﾞｼｯｸM-PRO" pitchFamily="50" charset="-128"/>
              </a:rPr>
              <a:t>販売方法</a:t>
            </a:r>
            <a:r>
              <a:rPr lang="ja-JP" altLang="en-US" dirty="0">
                <a:latin typeface="HG丸ｺﾞｼｯｸM-PRO" pitchFamily="50" charset="-128"/>
                <a:ea typeface="HG丸ｺﾞｼｯｸM-PRO" pitchFamily="50" charset="-128"/>
              </a:rPr>
              <a:t>の導入など、中小企業・小規模事業者が事業革新に</a:t>
            </a:r>
            <a:r>
              <a:rPr lang="ja-JP" altLang="en-US" dirty="0" smtClean="0">
                <a:latin typeface="HG丸ｺﾞｼｯｸM-PRO" pitchFamily="50" charset="-128"/>
                <a:ea typeface="HG丸ｺﾞｼｯｸM-PRO" pitchFamily="50" charset="-128"/>
              </a:rPr>
              <a:t>取り組む費用を</a:t>
            </a:r>
            <a:r>
              <a:rPr lang="ja-JP" altLang="en-US" dirty="0">
                <a:latin typeface="HG丸ｺﾞｼｯｸM-PRO" pitchFamily="50" charset="-128"/>
                <a:ea typeface="HG丸ｺﾞｼｯｸM-PRO" pitchFamily="50" charset="-128"/>
              </a:rPr>
              <a:t>補助します。</a:t>
            </a:r>
          </a:p>
        </p:txBody>
      </p:sp>
      <p:sp>
        <p:nvSpPr>
          <p:cNvPr id="18" name="直方体 17"/>
          <p:cNvSpPr/>
          <p:nvPr/>
        </p:nvSpPr>
        <p:spPr>
          <a:xfrm>
            <a:off x="7473280" y="1496388"/>
            <a:ext cx="2132104"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中小企業・小規模事業者</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ものづくり・商業</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・サービス革新事業</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19" name="角丸四角形 18"/>
          <p:cNvSpPr/>
          <p:nvPr/>
        </p:nvSpPr>
        <p:spPr>
          <a:xfrm>
            <a:off x="1618523" y="2174796"/>
            <a:ext cx="5179682" cy="543768"/>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rPr>
              <a:t>補助率：２</a:t>
            </a:r>
            <a:r>
              <a:rPr lang="ja-JP" altLang="en-US" sz="1600" b="1" dirty="0">
                <a:solidFill>
                  <a:schemeClr val="tx1"/>
                </a:solidFill>
              </a:rPr>
              <a:t>／３、補助上限額</a:t>
            </a:r>
            <a:r>
              <a:rPr lang="en-US" altLang="ja-JP" sz="1600" b="1" dirty="0" smtClean="0">
                <a:solidFill>
                  <a:schemeClr val="tx1"/>
                </a:solidFill>
              </a:rPr>
              <a:t>:</a:t>
            </a:r>
            <a:r>
              <a:rPr lang="ja-JP" altLang="en-US" sz="1600" b="1" dirty="0" smtClean="0">
                <a:solidFill>
                  <a:schemeClr val="tx1"/>
                </a:solidFill>
              </a:rPr>
              <a:t>１，０００万円</a:t>
            </a:r>
            <a:endParaRPr lang="en-US" altLang="ja-JP" sz="1600" b="1" dirty="0" smtClean="0">
              <a:solidFill>
                <a:schemeClr val="tx1"/>
              </a:solidFill>
            </a:endParaRPr>
          </a:p>
          <a:p>
            <a:pPr algn="ctr"/>
            <a:r>
              <a:rPr lang="ja-JP" altLang="en-US" sz="1600" b="1" dirty="0" smtClean="0">
                <a:solidFill>
                  <a:schemeClr val="tx1"/>
                </a:solidFill>
              </a:rPr>
              <a:t>（</a:t>
            </a:r>
            <a:r>
              <a:rPr lang="ja-JP" altLang="en-US" sz="1600" b="1" dirty="0">
                <a:solidFill>
                  <a:schemeClr val="tx1"/>
                </a:solidFill>
              </a:rPr>
              <a:t>特定分野</a:t>
            </a:r>
            <a:r>
              <a:rPr lang="en-US" altLang="ja-JP" sz="1600" b="1" baseline="30000" dirty="0">
                <a:solidFill>
                  <a:schemeClr val="tx1"/>
                </a:solidFill>
              </a:rPr>
              <a:t>※</a:t>
            </a:r>
            <a:r>
              <a:rPr lang="ja-JP" altLang="en-US" sz="1600" b="1" dirty="0" err="1">
                <a:solidFill>
                  <a:schemeClr val="tx1"/>
                </a:solidFill>
              </a:rPr>
              <a:t>への</a:t>
            </a:r>
            <a:r>
              <a:rPr lang="ja-JP" altLang="en-US" sz="1600" b="1" dirty="0">
                <a:solidFill>
                  <a:schemeClr val="tx1"/>
                </a:solidFill>
              </a:rPr>
              <a:t>投資</a:t>
            </a:r>
            <a:r>
              <a:rPr lang="ja-JP" altLang="en-US" sz="1600" b="1" dirty="0" smtClean="0">
                <a:solidFill>
                  <a:schemeClr val="tx1"/>
                </a:solidFill>
              </a:rPr>
              <a:t>は</a:t>
            </a:r>
            <a:r>
              <a:rPr lang="ja-JP" altLang="en-US" sz="1600" b="1" dirty="0">
                <a:solidFill>
                  <a:schemeClr val="tx1"/>
                </a:solidFill>
              </a:rPr>
              <a:t>１，５００</a:t>
            </a:r>
            <a:r>
              <a:rPr lang="ja-JP" altLang="en-US" sz="1600" b="1" dirty="0" smtClean="0">
                <a:solidFill>
                  <a:schemeClr val="tx1"/>
                </a:solidFill>
              </a:rPr>
              <a:t>万円</a:t>
            </a:r>
            <a:r>
              <a:rPr lang="ja-JP" altLang="en-US" sz="1600" b="1" dirty="0">
                <a:solidFill>
                  <a:schemeClr val="tx1"/>
                </a:solidFill>
              </a:rPr>
              <a:t>）</a:t>
            </a:r>
          </a:p>
        </p:txBody>
      </p:sp>
      <p:sp>
        <p:nvSpPr>
          <p:cNvPr id="20" name="正方形/長方形 19"/>
          <p:cNvSpPr/>
          <p:nvPr/>
        </p:nvSpPr>
        <p:spPr>
          <a:xfrm>
            <a:off x="1352600" y="2760022"/>
            <a:ext cx="6076900" cy="502702"/>
          </a:xfrm>
          <a:prstGeom prst="rect">
            <a:avLst/>
          </a:prstGeom>
        </p:spPr>
        <p:txBody>
          <a:bodyPr wrap="square">
            <a:spAutoFit/>
          </a:bodyPr>
          <a:lstStyle/>
          <a:p>
            <a:pPr lvl="1" indent="-252000">
              <a:lnSpc>
                <a:spcPts val="1600"/>
              </a:lnSpc>
            </a:pPr>
            <a:r>
              <a:rPr lang="en-US" altLang="ja-JP" sz="1200" dirty="0">
                <a:latin typeface="AR P丸ゴシック体M" pitchFamily="50" charset="-128"/>
                <a:ea typeface="AR P丸ゴシック体M" pitchFamily="50" charset="-128"/>
              </a:rPr>
              <a:t>※</a:t>
            </a:r>
            <a:r>
              <a:rPr lang="ja-JP" altLang="en-US" sz="1200" dirty="0">
                <a:latin typeface="AR P丸ゴシック体M" pitchFamily="50" charset="-128"/>
                <a:ea typeface="AR P丸ゴシック体M" pitchFamily="50" charset="-128"/>
              </a:rPr>
              <a:t>特定分野： 医療・環境・エネルギー分野など</a:t>
            </a:r>
            <a:endParaRPr lang="en-US" altLang="ja-JP" sz="1200" dirty="0">
              <a:latin typeface="AR P丸ゴシック体M" pitchFamily="50" charset="-128"/>
              <a:ea typeface="AR P丸ゴシック体M" pitchFamily="50" charset="-128"/>
            </a:endParaRPr>
          </a:p>
          <a:p>
            <a:pPr lvl="1" indent="-252000">
              <a:lnSpc>
                <a:spcPts val="1600"/>
              </a:lnSpc>
            </a:pPr>
            <a:r>
              <a:rPr lang="en-US" altLang="ja-JP" sz="1200" dirty="0">
                <a:latin typeface="AR P丸ゴシック体M" pitchFamily="50" charset="-128"/>
                <a:ea typeface="AR P丸ゴシック体M" pitchFamily="50" charset="-128"/>
              </a:rPr>
              <a:t>※</a:t>
            </a:r>
            <a:r>
              <a:rPr lang="ja-JP" altLang="en-US" sz="1200" dirty="0">
                <a:latin typeface="AR P丸ゴシック体M" pitchFamily="50" charset="-128"/>
                <a:ea typeface="AR P丸ゴシック体M" pitchFamily="50" charset="-128"/>
              </a:rPr>
              <a:t>小規模事業者のみが利用できる特別枠を設定します（上限７００万円）。</a:t>
            </a:r>
            <a:endParaRPr lang="en-US" altLang="ja-JP" sz="1200" dirty="0">
              <a:latin typeface="AR P丸ゴシック体M" pitchFamily="50" charset="-128"/>
              <a:ea typeface="AR P丸ゴシック体M" pitchFamily="50" charset="-128"/>
            </a:endParaRPr>
          </a:p>
        </p:txBody>
      </p:sp>
      <p:sp>
        <p:nvSpPr>
          <p:cNvPr id="21" name="正方形/長方形 20"/>
          <p:cNvSpPr/>
          <p:nvPr/>
        </p:nvSpPr>
        <p:spPr>
          <a:xfrm>
            <a:off x="542510" y="3338990"/>
            <a:ext cx="7234238" cy="1200329"/>
          </a:xfrm>
          <a:prstGeom prst="rect">
            <a:avLst/>
          </a:prstGeom>
        </p:spPr>
        <p:txBody>
          <a:bodyPr wrap="square">
            <a:spAutoFit/>
          </a:bodyPr>
          <a:lstStyle/>
          <a:p>
            <a:pPr marL="900113" indent="-900113"/>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a:t>
            </a:r>
            <a:r>
              <a:rPr lang="ja-JP" altLang="en-US" dirty="0">
                <a:latin typeface="HG丸ｺﾞｼｯｸM-PRO" pitchFamily="50" charset="-128"/>
                <a:ea typeface="HG丸ｺﾞｼｯｸM-PRO" pitchFamily="50" charset="-128"/>
              </a:rPr>
              <a:t>②</a:t>
            </a:r>
            <a:r>
              <a:rPr lang="ja-JP" altLang="en-US" dirty="0" smtClean="0">
                <a:latin typeface="HG丸ｺﾞｼｯｸM-PRO" pitchFamily="50" charset="-128"/>
                <a:ea typeface="HG丸ｺﾞｼｯｸM-PRO" pitchFamily="50" charset="-128"/>
              </a:rPr>
              <a:t>　</a:t>
            </a:r>
            <a:r>
              <a:rPr lang="ja-JP" altLang="en-US" dirty="0">
                <a:latin typeface="HG丸ｺﾞｼｯｸM-PRO" pitchFamily="50" charset="-128"/>
                <a:ea typeface="HG丸ｺﾞｼｯｸM-PRO" pitchFamily="50" charset="-128"/>
              </a:rPr>
              <a:t>金融機関から借入を行い耐用年数を超過した設備を入れ替える</a:t>
            </a:r>
            <a:r>
              <a:rPr lang="ja-JP" altLang="en-US" dirty="0" smtClean="0">
                <a:latin typeface="HG丸ｺﾞｼｯｸM-PRO" pitchFamily="50" charset="-128"/>
                <a:ea typeface="HG丸ｺﾞｼｯｸM-PRO" pitchFamily="50" charset="-128"/>
              </a:rPr>
              <a:t>大規模</a:t>
            </a:r>
            <a:r>
              <a:rPr lang="ja-JP" altLang="en-US" dirty="0">
                <a:latin typeface="HG丸ｺﾞｼｯｸM-PRO" pitchFamily="50" charset="-128"/>
                <a:ea typeface="HG丸ｺﾞｼｯｸM-PRO" pitchFamily="50" charset="-128"/>
              </a:rPr>
              <a:t>投資（総資産の１５％を超える設備投資）を行う場合に、金融機関のモニタリング実績に応じ、借入額</a:t>
            </a:r>
            <a:r>
              <a:rPr lang="ja-JP" altLang="en-US" dirty="0" smtClean="0">
                <a:latin typeface="HG丸ｺﾞｼｯｸM-PRO" pitchFamily="50" charset="-128"/>
                <a:ea typeface="HG丸ｺﾞｼｯｸM-PRO" pitchFamily="50" charset="-128"/>
              </a:rPr>
              <a:t>の１％</a:t>
            </a:r>
            <a:r>
              <a:rPr lang="ja-JP" altLang="en-US" dirty="0">
                <a:latin typeface="HG丸ｺﾞｼｯｸM-PRO" pitchFamily="50" charset="-128"/>
                <a:ea typeface="HG丸ｺﾞｼｯｸM-PRO" pitchFamily="50" charset="-128"/>
              </a:rPr>
              <a:t>相当額</a:t>
            </a:r>
            <a:r>
              <a:rPr lang="en-US" altLang="ja-JP" baseline="30000" dirty="0">
                <a:latin typeface="HG丸ｺﾞｼｯｸM-PRO" pitchFamily="50" charset="-128"/>
                <a:ea typeface="HG丸ｺﾞｼｯｸM-PRO" pitchFamily="50" charset="-128"/>
              </a:rPr>
              <a:t>※</a:t>
            </a:r>
            <a:r>
              <a:rPr lang="ja-JP" altLang="en-US" dirty="0">
                <a:latin typeface="HG丸ｺﾞｼｯｸM-PRO" pitchFamily="50" charset="-128"/>
                <a:ea typeface="HG丸ｺﾞｼｯｸM-PRO" pitchFamily="50" charset="-128"/>
              </a:rPr>
              <a:t>を上限に補助します。</a:t>
            </a:r>
          </a:p>
        </p:txBody>
      </p:sp>
      <p:sp>
        <p:nvSpPr>
          <p:cNvPr id="22" name="正方形/長方形 21"/>
          <p:cNvSpPr/>
          <p:nvPr/>
        </p:nvSpPr>
        <p:spPr>
          <a:xfrm>
            <a:off x="1172580" y="4526638"/>
            <a:ext cx="5760640" cy="297517"/>
          </a:xfrm>
          <a:prstGeom prst="rect">
            <a:avLst/>
          </a:prstGeom>
        </p:spPr>
        <p:txBody>
          <a:bodyPr wrap="square">
            <a:spAutoFit/>
          </a:bodyPr>
          <a:lstStyle/>
          <a:p>
            <a:pPr marL="809625" lvl="1" indent="-360363">
              <a:lnSpc>
                <a:spcPts val="1600"/>
              </a:lnSpc>
            </a:pPr>
            <a:r>
              <a:rPr lang="en-US" altLang="ja-JP" sz="1200" dirty="0">
                <a:latin typeface="AR P丸ゴシック体M" pitchFamily="50" charset="-128"/>
                <a:ea typeface="AR P丸ゴシック体M" pitchFamily="50" charset="-128"/>
              </a:rPr>
              <a:t>※</a:t>
            </a:r>
            <a:r>
              <a:rPr lang="ja-JP" altLang="en-US" sz="1200" dirty="0">
                <a:latin typeface="AR P丸ゴシック体M" pitchFamily="50" charset="-128"/>
                <a:ea typeface="AR P丸ゴシック体M" pitchFamily="50" charset="-128"/>
              </a:rPr>
              <a:t>例えば、事業者が</a:t>
            </a:r>
            <a:r>
              <a:rPr lang="en-US" altLang="ja-JP" sz="1200" dirty="0">
                <a:latin typeface="AR P丸ゴシック体M" pitchFamily="50" charset="-128"/>
                <a:ea typeface="AR P丸ゴシック体M" pitchFamily="50" charset="-128"/>
              </a:rPr>
              <a:t>1</a:t>
            </a:r>
            <a:r>
              <a:rPr lang="ja-JP" altLang="en-US" sz="1200" dirty="0">
                <a:latin typeface="AR P丸ゴシック体M" pitchFamily="50" charset="-128"/>
                <a:ea typeface="AR P丸ゴシック体M" pitchFamily="50" charset="-128"/>
              </a:rPr>
              <a:t>億円の借入れを行う場合、１００万円を上限に補助します。</a:t>
            </a:r>
            <a:endParaRPr lang="en-US" altLang="ja-JP" sz="1200" dirty="0">
              <a:latin typeface="AR P丸ゴシック体M" pitchFamily="50" charset="-128"/>
              <a:ea typeface="AR P丸ゴシック体M" pitchFamily="50" charset="-128"/>
            </a:endParaRPr>
          </a:p>
        </p:txBody>
      </p:sp>
      <p:sp>
        <p:nvSpPr>
          <p:cNvPr id="23" name="テキスト ボックス 22"/>
          <p:cNvSpPr txBox="1"/>
          <p:nvPr/>
        </p:nvSpPr>
        <p:spPr>
          <a:xfrm>
            <a:off x="2898140" y="5229200"/>
            <a:ext cx="6600365" cy="616836"/>
          </a:xfrm>
          <a:prstGeom prst="rect">
            <a:avLst/>
          </a:prstGeom>
          <a:noFill/>
        </p:spPr>
        <p:txBody>
          <a:bodyPr wrap="square" lIns="102870" tIns="51435" rIns="102870" bIns="51435" rtlCol="0">
            <a:spAutoFit/>
          </a:bodyPr>
          <a:lstStyle/>
          <a:p>
            <a:pPr>
              <a:lnSpc>
                <a:spcPts val="2000"/>
              </a:lnSpc>
            </a:pPr>
            <a:r>
              <a:rPr lang="ja-JP" altLang="en-US" sz="1600" b="1" dirty="0" smtClean="0">
                <a:latin typeface="AR丸ゴシック体M" pitchFamily="49" charset="-128"/>
                <a:ea typeface="AR丸ゴシック体M" pitchFamily="49" charset="-128"/>
              </a:rPr>
              <a:t>詳しい情報は、中小</a:t>
            </a:r>
            <a:r>
              <a:rPr lang="ja-JP" altLang="en-US" sz="1600" b="1" dirty="0">
                <a:latin typeface="AR丸ゴシック体M" pitchFamily="49" charset="-128"/>
                <a:ea typeface="AR丸ゴシック体M" pitchFamily="49" charset="-128"/>
              </a:rPr>
              <a:t>企業庁</a:t>
            </a:r>
            <a:r>
              <a:rPr lang="ja-JP" altLang="en-US" sz="1600" b="1" dirty="0" smtClean="0">
                <a:latin typeface="AR丸ゴシック体M" pitchFamily="49" charset="-128"/>
                <a:ea typeface="AR丸ゴシック体M" pitchFamily="49" charset="-128"/>
              </a:rPr>
              <a:t>ホームページや中小企業庁が委託して運営する支援ポータルサイト「ミラサポ」でご覧いただけます。</a:t>
            </a:r>
            <a:endParaRPr lang="ja-JP" altLang="en-US" sz="1600" b="1" dirty="0">
              <a:latin typeface="AR丸ゴシック体M" pitchFamily="49" charset="-128"/>
              <a:ea typeface="AR丸ゴシック体M" pitchFamily="49" charset="-128"/>
            </a:endParaRPr>
          </a:p>
        </p:txBody>
      </p:sp>
      <p:grpSp>
        <p:nvGrpSpPr>
          <p:cNvPr id="24" name="グループ化 23"/>
          <p:cNvGrpSpPr/>
          <p:nvPr/>
        </p:nvGrpSpPr>
        <p:grpSpPr>
          <a:xfrm>
            <a:off x="5551230" y="5985073"/>
            <a:ext cx="3227195" cy="612279"/>
            <a:chOff x="10997360" y="10811802"/>
            <a:chExt cx="4841834" cy="907439"/>
          </a:xfrm>
        </p:grpSpPr>
        <p:grpSp>
          <p:nvGrpSpPr>
            <p:cNvPr id="25" name="グループ化 24"/>
            <p:cNvGrpSpPr/>
            <p:nvPr/>
          </p:nvGrpSpPr>
          <p:grpSpPr>
            <a:xfrm>
              <a:off x="10997360" y="10811802"/>
              <a:ext cx="4269156" cy="703945"/>
              <a:chOff x="8445725" y="8977064"/>
              <a:chExt cx="3530197" cy="552128"/>
            </a:xfrm>
          </p:grpSpPr>
          <p:sp>
            <p:nvSpPr>
              <p:cNvPr id="29" name="正方形/長方形 28"/>
              <p:cNvSpPr/>
              <p:nvPr/>
            </p:nvSpPr>
            <p:spPr>
              <a:xfrm>
                <a:off x="8445725" y="8977064"/>
                <a:ext cx="1845862" cy="55212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30" name="テキスト ボックス 29"/>
              <p:cNvSpPr txBox="1"/>
              <p:nvPr/>
            </p:nvSpPr>
            <p:spPr>
              <a:xfrm>
                <a:off x="8791968" y="9023151"/>
                <a:ext cx="3183954" cy="465102"/>
              </a:xfrm>
              <a:prstGeom prst="rect">
                <a:avLst/>
              </a:prstGeom>
              <a:noFill/>
            </p:spPr>
            <p:txBody>
              <a:bodyPr wrap="square" rtlCol="0">
                <a:spAutoFit/>
              </a:bodyPr>
              <a:lstStyle/>
              <a:p>
                <a:r>
                  <a:rPr lang="ja-JP" altLang="en-US" sz="2000" dirty="0"/>
                  <a:t>ミラサポ</a:t>
                </a:r>
                <a:endParaRPr kumimoji="1" lang="ja-JP" altLang="en-US" sz="2000" dirty="0"/>
              </a:p>
            </p:txBody>
          </p:sp>
        </p:grpSp>
        <p:sp>
          <p:nvSpPr>
            <p:cNvPr id="26" name="正方形/長方形 25"/>
            <p:cNvSpPr/>
            <p:nvPr/>
          </p:nvSpPr>
          <p:spPr>
            <a:xfrm>
              <a:off x="13469134" y="10811803"/>
              <a:ext cx="1359558" cy="703945"/>
            </a:xfrm>
            <a:prstGeom prst="rect">
              <a:avLst/>
            </a:prstGeom>
            <a:solidFill>
              <a:schemeClr val="bg2">
                <a:lumMod val="9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27" name="テキスト ボックス 26"/>
            <p:cNvSpPr txBox="1"/>
            <p:nvPr/>
          </p:nvSpPr>
          <p:spPr>
            <a:xfrm>
              <a:off x="13609192" y="10811803"/>
              <a:ext cx="2230002" cy="592990"/>
            </a:xfrm>
            <a:prstGeom prst="rect">
              <a:avLst/>
            </a:prstGeom>
            <a:noFill/>
          </p:spPr>
          <p:txBody>
            <a:bodyPr wrap="square" rtlCol="0">
              <a:spAutoFit/>
            </a:bodyPr>
            <a:lstStyle/>
            <a:p>
              <a:r>
                <a:rPr lang="ja-JP" altLang="en-US" sz="2000" dirty="0"/>
                <a:t>検索</a:t>
              </a:r>
              <a:endParaRPr kumimoji="1" lang="ja-JP" altLang="en-US" sz="2000" dirty="0"/>
            </a:p>
          </p:txBody>
        </p:sp>
        <p:sp>
          <p:nvSpPr>
            <p:cNvPr id="28" name="右矢印 27"/>
            <p:cNvSpPr/>
            <p:nvPr/>
          </p:nvSpPr>
          <p:spPr>
            <a:xfrm rot="12778430">
              <a:off x="14472767" y="11217538"/>
              <a:ext cx="711852" cy="50170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grpSp>
      <p:pic>
        <p:nvPicPr>
          <p:cNvPr id="31" name="図 30"/>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0003" t="25065" r="28715" b="44798"/>
          <a:stretch/>
        </p:blipFill>
        <p:spPr>
          <a:xfrm>
            <a:off x="3644853" y="5694313"/>
            <a:ext cx="1792444" cy="925341"/>
          </a:xfrm>
          <a:prstGeom prst="rect">
            <a:avLst/>
          </a:prstGeom>
        </p:spPr>
      </p:pic>
    </p:spTree>
    <p:extLst>
      <p:ext uri="{BB962C8B-B14F-4D97-AF65-F5344CB8AC3E}">
        <p14:creationId xmlns:p14="http://schemas.microsoft.com/office/powerpoint/2010/main" xmlns="" val="3164407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497505" y="0"/>
            <a:ext cx="7725192" cy="523220"/>
          </a:xfrm>
          <a:prstGeom prst="rect">
            <a:avLst/>
          </a:prstGeom>
          <a:noFill/>
        </p:spPr>
        <p:txBody>
          <a:bodyPr wrap="none" rtlCol="0">
            <a:spAutoFit/>
          </a:bodyPr>
          <a:lstStyle/>
          <a:p>
            <a:pPr lvl="0"/>
            <a:r>
              <a:rPr kumimoji="1" lang="ja-JP" altLang="en-US" sz="2800" dirty="0" smtClean="0">
                <a:latin typeface="HG創英角ﾎﾟｯﾌﾟ体" pitchFamily="49" charset="-128"/>
                <a:ea typeface="HG創英角ﾎﾟｯﾌﾟ体" pitchFamily="49" charset="-128"/>
              </a:rPr>
              <a:t>１．研究開発・試作品開発、</a:t>
            </a:r>
            <a:r>
              <a:rPr lang="ja-JP" altLang="en-US" sz="2800" dirty="0" smtClean="0">
                <a:solidFill>
                  <a:prstClr val="black"/>
                </a:solidFill>
                <a:latin typeface="HG創英角ﾎﾟｯﾌﾟ体" pitchFamily="49" charset="-128"/>
                <a:ea typeface="HG創英角ﾎﾟｯﾌﾟ体" pitchFamily="49" charset="-128"/>
              </a:rPr>
              <a:t>設備</a:t>
            </a:r>
            <a:r>
              <a:rPr lang="ja-JP" altLang="en-US" sz="2800" dirty="0">
                <a:solidFill>
                  <a:prstClr val="black"/>
                </a:solidFill>
                <a:latin typeface="HG創英角ﾎﾟｯﾌﾟ体" pitchFamily="49" charset="-128"/>
                <a:ea typeface="HG創英角ﾎﾟｯﾌﾟ体" pitchFamily="49" charset="-128"/>
              </a:rPr>
              <a:t>投資をしたい</a:t>
            </a:r>
          </a:p>
        </p:txBody>
      </p:sp>
      <p:cxnSp>
        <p:nvCxnSpPr>
          <p:cNvPr id="19" name="直線コネクタ 18"/>
          <p:cNvCxnSpPr/>
          <p:nvPr/>
        </p:nvCxnSpPr>
        <p:spPr>
          <a:xfrm>
            <a:off x="497505" y="536590"/>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0" y="536590"/>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29" name="円/楕円 28"/>
          <p:cNvSpPr/>
          <p:nvPr/>
        </p:nvSpPr>
        <p:spPr>
          <a:xfrm>
            <a:off x="9533602" y="6471293"/>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tx1"/>
                </a:solidFill>
                <a:latin typeface="HG創英角ﾎﾟｯﾌﾟ体" pitchFamily="49" charset="-128"/>
                <a:ea typeface="HG創英角ﾎﾟｯﾌﾟ体" pitchFamily="49" charset="-128"/>
              </a:rPr>
              <a:t>３</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52" name="角丸四角形 51"/>
          <p:cNvSpPr/>
          <p:nvPr/>
        </p:nvSpPr>
        <p:spPr>
          <a:xfrm>
            <a:off x="182470" y="658143"/>
            <a:ext cx="9474778" cy="2365812"/>
          </a:xfrm>
          <a:prstGeom prst="roundRect">
            <a:avLst>
              <a:gd name="adj" fmla="val 1034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61" name="正方形/長方形 60"/>
          <p:cNvSpPr/>
          <p:nvPr/>
        </p:nvSpPr>
        <p:spPr>
          <a:xfrm>
            <a:off x="142413" y="728700"/>
            <a:ext cx="7960937" cy="461665"/>
          </a:xfrm>
          <a:prstGeom prst="rect">
            <a:avLst/>
          </a:prstGeom>
        </p:spPr>
        <p:txBody>
          <a:bodyPr wrap="square">
            <a:spAutoFit/>
          </a:bodyPr>
          <a:lstStyle/>
          <a:p>
            <a:r>
              <a:rPr lang="ja-JP" altLang="en-US" sz="2400" dirty="0" smtClean="0">
                <a:latin typeface="HG創英角ﾎﾟｯﾌﾟ体" pitchFamily="49" charset="-128"/>
                <a:ea typeface="HG創英角ﾎﾟｯﾌﾟ体" pitchFamily="49" charset="-128"/>
              </a:rPr>
              <a:t>（５）事業化のための支援、技術開発への助成をします</a:t>
            </a:r>
            <a:r>
              <a:rPr lang="ja-JP" altLang="en-US" sz="2400" dirty="0">
                <a:latin typeface="HG創英角ﾎﾟｯﾌﾟ体" pitchFamily="49" charset="-128"/>
                <a:ea typeface="HG創英角ﾎﾟｯﾌﾟ体" pitchFamily="49" charset="-128"/>
              </a:rPr>
              <a:t>。</a:t>
            </a:r>
          </a:p>
        </p:txBody>
      </p:sp>
      <p:sp>
        <p:nvSpPr>
          <p:cNvPr id="63" name="正方形/長方形 62"/>
          <p:cNvSpPr/>
          <p:nvPr/>
        </p:nvSpPr>
        <p:spPr>
          <a:xfrm>
            <a:off x="333968" y="1173030"/>
            <a:ext cx="9036713" cy="923330"/>
          </a:xfrm>
          <a:prstGeom prst="rect">
            <a:avLst/>
          </a:prstGeom>
        </p:spPr>
        <p:txBody>
          <a:bodyPr wrap="square">
            <a:spAutoFit/>
          </a:bodyPr>
          <a:lstStyle/>
          <a:p>
            <a:pPr marL="900113" lvl="0" indent="-900113"/>
            <a:r>
              <a:rPr lang="ja-JP" altLang="en-US" dirty="0">
                <a:latin typeface="HG丸ｺﾞｼｯｸM-PRO" pitchFamily="50" charset="-128"/>
                <a:ea typeface="HG丸ｺﾞｼｯｸM-PRO" pitchFamily="50" charset="-128"/>
              </a:rPr>
              <a:t>・概要</a:t>
            </a:r>
            <a:r>
              <a:rPr lang="ja-JP" altLang="en-US" dirty="0" smtClean="0">
                <a:latin typeface="HG丸ｺﾞｼｯｸM-PRO" pitchFamily="50" charset="-128"/>
                <a:ea typeface="HG丸ｺﾞｼｯｸM-PRO" pitchFamily="50" charset="-128"/>
              </a:rPr>
              <a:t>：ビジネスモデルプランへの助言、潜在ユーザーとの連携などの支援を行うとともに、新規性・</a:t>
            </a:r>
            <a:r>
              <a:rPr lang="ja-JP" altLang="en-US" dirty="0">
                <a:latin typeface="HG丸ｺﾞｼｯｸM-PRO" pitchFamily="50" charset="-128"/>
                <a:ea typeface="HG丸ｺﾞｼｯｸM-PRO" pitchFamily="50" charset="-128"/>
              </a:rPr>
              <a:t>革新性の高い技術の実用化</a:t>
            </a:r>
            <a:r>
              <a:rPr lang="ja-JP" altLang="en-US" dirty="0" smtClean="0">
                <a:latin typeface="HG丸ｺﾞｼｯｸM-PRO" pitchFamily="50" charset="-128"/>
                <a:ea typeface="HG丸ｺﾞｼｯｸM-PRO" pitchFamily="50" charset="-128"/>
              </a:rPr>
              <a:t>開発や実証・評価に係る研究開発等に対して助成します</a:t>
            </a:r>
            <a:r>
              <a:rPr lang="ja-JP" altLang="en-US" dirty="0" smtClean="0">
                <a:solidFill>
                  <a:prstClr val="black"/>
                </a:solidFill>
                <a:latin typeface="HG丸ｺﾞｼｯｸM-PRO" pitchFamily="50" charset="-128"/>
                <a:ea typeface="HG丸ｺﾞｼｯｸM-PRO" pitchFamily="50" charset="-128"/>
              </a:rPr>
              <a:t>。</a:t>
            </a:r>
            <a:endParaRPr lang="en-US" altLang="ja-JP" dirty="0">
              <a:solidFill>
                <a:prstClr val="black"/>
              </a:solidFill>
              <a:latin typeface="HG丸ｺﾞｼｯｸM-PRO" pitchFamily="50" charset="-128"/>
              <a:ea typeface="HG丸ｺﾞｼｯｸM-PRO" pitchFamily="50" charset="-128"/>
            </a:endParaRPr>
          </a:p>
        </p:txBody>
      </p:sp>
      <p:sp>
        <p:nvSpPr>
          <p:cNvPr id="64" name="直方体 63"/>
          <p:cNvSpPr/>
          <p:nvPr/>
        </p:nvSpPr>
        <p:spPr>
          <a:xfrm>
            <a:off x="785823" y="2112541"/>
            <a:ext cx="1485165" cy="88080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研究開発型</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smtClean="0">
                <a:solidFill>
                  <a:schemeClr val="tx1"/>
                </a:solidFill>
                <a:latin typeface="ＤＨＰ特太ゴシック体" pitchFamily="50" charset="-128"/>
                <a:ea typeface="ＤＨＰ特太ゴシック体" pitchFamily="50" charset="-128"/>
              </a:rPr>
              <a:t>新事業創出支援</a:t>
            </a:r>
            <a:endParaRPr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プラットフォーム</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21" name="直方体 20"/>
          <p:cNvSpPr/>
          <p:nvPr/>
        </p:nvSpPr>
        <p:spPr>
          <a:xfrm>
            <a:off x="5110296" y="2158261"/>
            <a:ext cx="1485165" cy="82952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300" dirty="0">
                <a:solidFill>
                  <a:schemeClr val="tx1"/>
                </a:solidFill>
                <a:latin typeface="ＤＨＰ特太ゴシック体" pitchFamily="50" charset="-128"/>
                <a:ea typeface="ＤＨＰ特太ゴシック体" pitchFamily="50" charset="-128"/>
              </a:rPr>
              <a:t>先端技術</a:t>
            </a:r>
            <a:r>
              <a:rPr lang="ja-JP" altLang="en-US" sz="1300" dirty="0" smtClean="0">
                <a:solidFill>
                  <a:schemeClr val="tx1"/>
                </a:solidFill>
                <a:latin typeface="ＤＨＰ特太ゴシック体" pitchFamily="50" charset="-128"/>
                <a:ea typeface="ＤＨＰ特太ゴシック体" pitchFamily="50" charset="-128"/>
              </a:rPr>
              <a:t>実用化</a:t>
            </a:r>
            <a:endParaRPr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smtClean="0">
                <a:solidFill>
                  <a:schemeClr val="tx1"/>
                </a:solidFill>
                <a:latin typeface="ＤＨＰ特太ゴシック体" pitchFamily="50" charset="-128"/>
                <a:ea typeface="ＤＨＰ特太ゴシック体" pitchFamily="50" charset="-128"/>
              </a:rPr>
              <a:t>非連続加速</a:t>
            </a:r>
            <a:endParaRPr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smtClean="0">
                <a:solidFill>
                  <a:schemeClr val="tx1"/>
                </a:solidFill>
                <a:latin typeface="ＤＨＰ特太ゴシック体" pitchFamily="50" charset="-128"/>
                <a:ea typeface="ＤＨＰ特太ゴシック体" pitchFamily="50" charset="-128"/>
              </a:rPr>
              <a:t>プログラム</a:t>
            </a:r>
            <a:endParaRPr lang="en-US" altLang="ja-JP" sz="1300" dirty="0">
              <a:solidFill>
                <a:schemeClr val="tx1"/>
              </a:solidFill>
              <a:latin typeface="ＤＨＰ特太ゴシック体" pitchFamily="50" charset="-128"/>
              <a:ea typeface="ＤＨＰ特太ゴシック体" pitchFamily="50" charset="-128"/>
            </a:endParaRPr>
          </a:p>
        </p:txBody>
      </p:sp>
      <p:sp>
        <p:nvSpPr>
          <p:cNvPr id="22" name="角丸四角形 21"/>
          <p:cNvSpPr/>
          <p:nvPr/>
        </p:nvSpPr>
        <p:spPr>
          <a:xfrm>
            <a:off x="2534263" y="2355386"/>
            <a:ext cx="2295970" cy="324000"/>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600" b="1" dirty="0">
                <a:solidFill>
                  <a:schemeClr val="tx1"/>
                </a:solidFill>
                <a:latin typeface="ＭＳ ゴシック" pitchFamily="49" charset="-128"/>
                <a:ea typeface="ＭＳ ゴシック" pitchFamily="49" charset="-128"/>
              </a:rPr>
              <a:t>【</a:t>
            </a:r>
            <a:r>
              <a:rPr lang="zh-TW" altLang="en-US" sz="1600" b="1" dirty="0">
                <a:solidFill>
                  <a:schemeClr val="tx1"/>
                </a:solidFill>
                <a:latin typeface="ＭＳ ゴシック" pitchFamily="49" charset="-128"/>
                <a:ea typeface="ＭＳ ゴシック" pitchFamily="49" charset="-128"/>
              </a:rPr>
              <a:t>補助率</a:t>
            </a:r>
            <a:r>
              <a:rPr lang="zh-TW" altLang="en-US" sz="1600" b="1" dirty="0" smtClean="0">
                <a:solidFill>
                  <a:schemeClr val="tx1"/>
                </a:solidFill>
                <a:latin typeface="ＭＳ ゴシック" pitchFamily="49" charset="-128"/>
                <a:ea typeface="ＭＳ ゴシック" pitchFamily="49" charset="-128"/>
              </a:rPr>
              <a:t>：</a:t>
            </a:r>
            <a:r>
              <a:rPr lang="ja-JP" altLang="en-US" sz="1600" b="1" dirty="0" smtClean="0">
                <a:solidFill>
                  <a:schemeClr val="tx1"/>
                </a:solidFill>
                <a:latin typeface="ＭＳ ゴシック" pitchFamily="49" charset="-128"/>
                <a:ea typeface="ＭＳ ゴシック" pitchFamily="49" charset="-128"/>
              </a:rPr>
              <a:t>２</a:t>
            </a:r>
            <a:r>
              <a:rPr lang="zh-TW" altLang="en-US" sz="1600" b="1" dirty="0" smtClean="0">
                <a:solidFill>
                  <a:schemeClr val="tx1"/>
                </a:solidFill>
                <a:latin typeface="ＭＳ ゴシック" pitchFamily="49" charset="-128"/>
                <a:ea typeface="ＭＳ ゴシック" pitchFamily="49" charset="-128"/>
              </a:rPr>
              <a:t>／３</a:t>
            </a:r>
            <a:r>
              <a:rPr lang="ja-JP" altLang="en-US" sz="1600" b="1" dirty="0" smtClean="0">
                <a:solidFill>
                  <a:schemeClr val="tx1"/>
                </a:solidFill>
                <a:latin typeface="ＭＳ ゴシック" pitchFamily="49" charset="-128"/>
                <a:ea typeface="ＭＳ ゴシック" pitchFamily="49" charset="-128"/>
              </a:rPr>
              <a:t>以内</a:t>
            </a:r>
            <a:r>
              <a:rPr lang="en-US" altLang="zh-TW" sz="1600" b="1" dirty="0" smtClean="0">
                <a:solidFill>
                  <a:schemeClr val="tx1"/>
                </a:solidFill>
                <a:latin typeface="ＭＳ ゴシック" pitchFamily="49" charset="-128"/>
                <a:ea typeface="ＭＳ ゴシック" pitchFamily="49" charset="-128"/>
              </a:rPr>
              <a:t>】</a:t>
            </a:r>
            <a:endParaRPr lang="en-US" altLang="ja-JP" sz="1600" b="1" dirty="0">
              <a:solidFill>
                <a:schemeClr val="tx1"/>
              </a:solidFill>
              <a:latin typeface="ＭＳ ゴシック" pitchFamily="49" charset="-128"/>
              <a:ea typeface="ＭＳ ゴシック" pitchFamily="49" charset="-128"/>
            </a:endParaRPr>
          </a:p>
        </p:txBody>
      </p:sp>
      <p:sp>
        <p:nvSpPr>
          <p:cNvPr id="66" name="角丸四角形 65"/>
          <p:cNvSpPr/>
          <p:nvPr/>
        </p:nvSpPr>
        <p:spPr>
          <a:xfrm>
            <a:off x="6955365" y="2374446"/>
            <a:ext cx="2295970" cy="324000"/>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600" b="1" dirty="0">
                <a:solidFill>
                  <a:schemeClr val="tx1"/>
                </a:solidFill>
                <a:latin typeface="ＭＳ ゴシック" pitchFamily="49" charset="-128"/>
                <a:ea typeface="ＭＳ ゴシック" pitchFamily="49" charset="-128"/>
              </a:rPr>
              <a:t>【</a:t>
            </a:r>
            <a:r>
              <a:rPr lang="zh-TW" altLang="en-US" sz="1600" b="1" dirty="0">
                <a:solidFill>
                  <a:schemeClr val="tx1"/>
                </a:solidFill>
                <a:latin typeface="ＭＳ ゴシック" pitchFamily="49" charset="-128"/>
                <a:ea typeface="ＭＳ ゴシック" pitchFamily="49" charset="-128"/>
              </a:rPr>
              <a:t>補助率</a:t>
            </a:r>
            <a:r>
              <a:rPr lang="zh-TW" altLang="en-US" sz="1600" b="1" dirty="0" smtClean="0">
                <a:solidFill>
                  <a:schemeClr val="tx1"/>
                </a:solidFill>
                <a:latin typeface="ＭＳ ゴシック" pitchFamily="49" charset="-128"/>
                <a:ea typeface="ＭＳ ゴシック" pitchFamily="49" charset="-128"/>
              </a:rPr>
              <a:t>：</a:t>
            </a:r>
            <a:r>
              <a:rPr lang="ja-JP" altLang="en-US" sz="1600" b="1" dirty="0" smtClean="0">
                <a:solidFill>
                  <a:schemeClr val="tx1"/>
                </a:solidFill>
                <a:latin typeface="ＭＳ ゴシック" pitchFamily="49" charset="-128"/>
                <a:ea typeface="ＭＳ ゴシック" pitchFamily="49" charset="-128"/>
              </a:rPr>
              <a:t>１</a:t>
            </a:r>
            <a:r>
              <a:rPr lang="ja-JP" altLang="en-US" sz="1600" b="1" dirty="0">
                <a:solidFill>
                  <a:schemeClr val="tx1"/>
                </a:solidFill>
                <a:latin typeface="ＭＳ ゴシック" pitchFamily="49" charset="-128"/>
                <a:ea typeface="ＭＳ ゴシック" pitchFamily="49" charset="-128"/>
              </a:rPr>
              <a:t>／</a:t>
            </a:r>
            <a:r>
              <a:rPr lang="ja-JP" altLang="en-US" sz="1600" b="1" dirty="0" smtClean="0">
                <a:solidFill>
                  <a:schemeClr val="tx1"/>
                </a:solidFill>
                <a:latin typeface="ＭＳ ゴシック" pitchFamily="49" charset="-128"/>
                <a:ea typeface="ＭＳ ゴシック" pitchFamily="49" charset="-128"/>
              </a:rPr>
              <a:t>３</a:t>
            </a:r>
            <a:r>
              <a:rPr lang="en-US" altLang="zh-TW" sz="1600" b="1" dirty="0" smtClean="0">
                <a:solidFill>
                  <a:schemeClr val="tx1"/>
                </a:solidFill>
                <a:latin typeface="ＭＳ ゴシック" pitchFamily="49" charset="-128"/>
                <a:ea typeface="ＭＳ ゴシック" pitchFamily="49" charset="-128"/>
              </a:rPr>
              <a:t>】</a:t>
            </a:r>
            <a:endParaRPr lang="en-US" altLang="ja-JP" sz="1600" b="1" dirty="0">
              <a:solidFill>
                <a:schemeClr val="tx1"/>
              </a:solidFill>
              <a:latin typeface="ＭＳ ゴシック" pitchFamily="49" charset="-128"/>
              <a:ea typeface="ＭＳ ゴシック" pitchFamily="49" charset="-128"/>
            </a:endParaRPr>
          </a:p>
        </p:txBody>
      </p:sp>
      <p:sp>
        <p:nvSpPr>
          <p:cNvPr id="23" name="角丸四角形 22"/>
          <p:cNvSpPr/>
          <p:nvPr/>
        </p:nvSpPr>
        <p:spPr>
          <a:xfrm>
            <a:off x="92460" y="3297129"/>
            <a:ext cx="9631070" cy="2742161"/>
          </a:xfrm>
          <a:prstGeom prst="roundRect">
            <a:avLst>
              <a:gd name="adj" fmla="val 1034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rgbClr val="FF0000"/>
              </a:solidFill>
            </a:endParaRPr>
          </a:p>
        </p:txBody>
      </p:sp>
      <p:sp>
        <p:nvSpPr>
          <p:cNvPr id="24" name="角丸四角形 23"/>
          <p:cNvSpPr/>
          <p:nvPr/>
        </p:nvSpPr>
        <p:spPr>
          <a:xfrm>
            <a:off x="1253200" y="5134518"/>
            <a:ext cx="5739362" cy="591922"/>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kumimoji="1" lang="en-US" altLang="ja-JP" sz="1600" b="1" dirty="0" smtClean="0">
                <a:solidFill>
                  <a:schemeClr val="tx1"/>
                </a:solidFill>
              </a:rPr>
              <a:t>【</a:t>
            </a:r>
            <a:r>
              <a:rPr kumimoji="1" lang="ja-JP" altLang="en-US" sz="1600" b="1" dirty="0" smtClean="0">
                <a:solidFill>
                  <a:schemeClr val="tx1"/>
                </a:solidFill>
              </a:rPr>
              <a:t>研究開発費総額の</a:t>
            </a:r>
            <a:r>
              <a:rPr kumimoji="1" lang="en-US" altLang="ja-JP" sz="1600" b="1" dirty="0" smtClean="0">
                <a:solidFill>
                  <a:schemeClr val="tx1"/>
                </a:solidFill>
              </a:rPr>
              <a:t>8</a:t>
            </a:r>
            <a:r>
              <a:rPr kumimoji="1" lang="ja-JP" altLang="en-US" sz="1600" b="1" dirty="0" smtClean="0">
                <a:solidFill>
                  <a:schemeClr val="tx1"/>
                </a:solidFill>
              </a:rPr>
              <a:t>～</a:t>
            </a:r>
            <a:r>
              <a:rPr kumimoji="1" lang="en-US" altLang="ja-JP" sz="1600" b="1" dirty="0" smtClean="0">
                <a:solidFill>
                  <a:schemeClr val="tx1"/>
                </a:solidFill>
              </a:rPr>
              <a:t>10</a:t>
            </a:r>
            <a:r>
              <a:rPr kumimoji="1" lang="ja-JP" altLang="en-US" sz="1600" b="1" dirty="0" smtClean="0">
                <a:solidFill>
                  <a:schemeClr val="tx1"/>
                </a:solidFill>
              </a:rPr>
              <a:t>％＋増加額の</a:t>
            </a:r>
            <a:r>
              <a:rPr lang="ja-JP" altLang="en-US" sz="1600" b="1" dirty="0" smtClean="0">
                <a:solidFill>
                  <a:schemeClr val="tx1"/>
                </a:solidFill>
              </a:rPr>
              <a:t>最大</a:t>
            </a:r>
            <a:r>
              <a:rPr lang="en-US" altLang="ja-JP" sz="1600" b="1" dirty="0" smtClean="0">
                <a:solidFill>
                  <a:schemeClr val="tx1"/>
                </a:solidFill>
              </a:rPr>
              <a:t>30</a:t>
            </a:r>
            <a:r>
              <a:rPr lang="ja-JP" altLang="en-US" sz="1600" b="1" dirty="0" smtClean="0">
                <a:solidFill>
                  <a:schemeClr val="tx1"/>
                </a:solidFill>
              </a:rPr>
              <a:t>％</a:t>
            </a:r>
            <a:r>
              <a:rPr lang="ja-JP" altLang="en-US" sz="1600" b="1" dirty="0">
                <a:solidFill>
                  <a:schemeClr val="tx1"/>
                </a:solidFill>
              </a:rPr>
              <a:t>の税額</a:t>
            </a:r>
            <a:r>
              <a:rPr lang="ja-JP" altLang="en-US" sz="1600" b="1" dirty="0" smtClean="0">
                <a:solidFill>
                  <a:schemeClr val="tx1"/>
                </a:solidFill>
              </a:rPr>
              <a:t>控除</a:t>
            </a:r>
            <a:endParaRPr lang="en-US" altLang="ja-JP" sz="1600" b="1" dirty="0" smtClean="0">
              <a:solidFill>
                <a:schemeClr val="tx1"/>
              </a:solidFill>
            </a:endParaRPr>
          </a:p>
          <a:p>
            <a:r>
              <a:rPr lang="ja-JP" altLang="en-US" sz="1600" b="1" dirty="0" smtClean="0">
                <a:solidFill>
                  <a:schemeClr val="tx1"/>
                </a:solidFill>
              </a:rPr>
              <a:t>（</a:t>
            </a:r>
            <a:r>
              <a:rPr lang="ja-JP" altLang="en-US" sz="1600" b="1" dirty="0">
                <a:solidFill>
                  <a:schemeClr val="tx1"/>
                </a:solidFill>
              </a:rPr>
              <a:t>法人税額</a:t>
            </a:r>
            <a:r>
              <a:rPr lang="ja-JP" altLang="en-US" sz="1600" b="1" dirty="0" smtClean="0">
                <a:solidFill>
                  <a:schemeClr val="tx1"/>
                </a:solidFill>
              </a:rPr>
              <a:t>の</a:t>
            </a:r>
            <a:r>
              <a:rPr lang="en-US" altLang="ja-JP" sz="1600" b="1" dirty="0" smtClean="0">
                <a:solidFill>
                  <a:schemeClr val="tx1"/>
                </a:solidFill>
              </a:rPr>
              <a:t>40</a:t>
            </a:r>
            <a:r>
              <a:rPr lang="ja-JP" altLang="en-US" sz="1600" b="1" dirty="0">
                <a:solidFill>
                  <a:schemeClr val="tx1"/>
                </a:solidFill>
              </a:rPr>
              <a:t>％を限度） </a:t>
            </a:r>
            <a:r>
              <a:rPr kumimoji="1" lang="en-US" altLang="ja-JP" sz="1600" b="1" dirty="0" smtClean="0">
                <a:solidFill>
                  <a:schemeClr val="tx1"/>
                </a:solidFill>
              </a:rPr>
              <a:t>】</a:t>
            </a:r>
            <a:endParaRPr kumimoji="1" lang="ja-JP" altLang="en-US" sz="1600" b="1" dirty="0">
              <a:solidFill>
                <a:schemeClr val="tx1"/>
              </a:solidFill>
            </a:endParaRPr>
          </a:p>
        </p:txBody>
      </p:sp>
      <p:sp>
        <p:nvSpPr>
          <p:cNvPr id="25" name="正方形/長方形 24"/>
          <p:cNvSpPr/>
          <p:nvPr/>
        </p:nvSpPr>
        <p:spPr>
          <a:xfrm>
            <a:off x="497505" y="4027357"/>
            <a:ext cx="6828855" cy="646331"/>
          </a:xfrm>
          <a:prstGeom prst="rect">
            <a:avLst/>
          </a:prstGeom>
        </p:spPr>
        <p:txBody>
          <a:bodyPr wrap="square">
            <a:spAutoFit/>
          </a:bodyPr>
          <a:lstStyle/>
          <a:p>
            <a:pPr marL="900113" indent="-900113"/>
            <a:r>
              <a:rPr lang="ja-JP" altLang="en-US" dirty="0">
                <a:latin typeface="HG丸ｺﾞｼｯｸM-PRO" pitchFamily="50" charset="-128"/>
                <a:ea typeface="HG丸ｺﾞｼｯｸM-PRO" pitchFamily="50" charset="-128"/>
              </a:rPr>
              <a:t>・概要</a:t>
            </a:r>
            <a:r>
              <a:rPr lang="ja-JP" altLang="en-US" dirty="0" smtClean="0">
                <a:latin typeface="HG丸ｺﾞｼｯｸM-PRO" pitchFamily="50" charset="-128"/>
                <a:ea typeface="HG丸ｺﾞｼｯｸM-PRO" pitchFamily="50" charset="-128"/>
              </a:rPr>
              <a:t>：研究開発を行うと税額控除が受けられます。研究開発費を増加させた場合、さらに大きな控除が受けられます。</a:t>
            </a:r>
            <a:endParaRPr lang="ja-JP" altLang="en-US" dirty="0">
              <a:latin typeface="HG丸ｺﾞｼｯｸM-PRO" pitchFamily="50" charset="-128"/>
              <a:ea typeface="HG丸ｺﾞｼｯｸM-PRO" pitchFamily="50" charset="-128"/>
            </a:endParaRPr>
          </a:p>
        </p:txBody>
      </p:sp>
      <p:sp>
        <p:nvSpPr>
          <p:cNvPr id="26" name="正方形/長方形 25"/>
          <p:cNvSpPr/>
          <p:nvPr/>
        </p:nvSpPr>
        <p:spPr>
          <a:xfrm>
            <a:off x="497505" y="4671991"/>
            <a:ext cx="6417141" cy="342851"/>
          </a:xfrm>
          <a:prstGeom prst="rect">
            <a:avLst/>
          </a:prstGeom>
        </p:spPr>
        <p:txBody>
          <a:bodyPr wrap="none">
            <a:spAutoFit/>
          </a:bodyPr>
          <a:lstStyle/>
          <a:p>
            <a:pPr>
              <a:lnSpc>
                <a:spcPts val="2200"/>
              </a:lnSpc>
            </a:pPr>
            <a:r>
              <a:rPr lang="ja-JP" altLang="en-US" dirty="0">
                <a:latin typeface="HG丸ｺﾞｼｯｸM-PRO" pitchFamily="50" charset="-128"/>
                <a:ea typeface="HG丸ｺﾞｼｯｸM-PRO" pitchFamily="50" charset="-128"/>
              </a:rPr>
              <a:t>・</a:t>
            </a:r>
            <a:r>
              <a:rPr lang="ja-JP" altLang="en-US" dirty="0" smtClean="0">
                <a:latin typeface="HG丸ｺﾞｼｯｸM-PRO" pitchFamily="50" charset="-128"/>
                <a:ea typeface="HG丸ｺﾞｼｯｸM-PRO" pitchFamily="50" charset="-128"/>
              </a:rPr>
              <a:t>対象</a:t>
            </a:r>
            <a:r>
              <a:rPr lang="ja-JP" altLang="en-US" dirty="0">
                <a:latin typeface="HG丸ｺﾞｼｯｸM-PRO" pitchFamily="50" charset="-128"/>
                <a:ea typeface="HG丸ｺﾞｼｯｸM-PRO" pitchFamily="50" charset="-128"/>
              </a:rPr>
              <a:t>費用</a:t>
            </a:r>
            <a:r>
              <a:rPr lang="ja-JP" altLang="en-US" dirty="0" smtClean="0">
                <a:latin typeface="HG丸ｺﾞｼｯｸM-PRO" pitchFamily="50" charset="-128"/>
                <a:ea typeface="HG丸ｺﾞｼｯｸM-PRO" pitchFamily="50" charset="-128"/>
              </a:rPr>
              <a:t>：研究開発に要した人件費、原材料費、経費など</a:t>
            </a:r>
            <a:endParaRPr lang="en-US" altLang="ja-JP" dirty="0">
              <a:latin typeface="HG丸ｺﾞｼｯｸM-PRO" pitchFamily="50" charset="-128"/>
              <a:ea typeface="HG丸ｺﾞｼｯｸM-PRO" pitchFamily="50" charset="-128"/>
            </a:endParaRPr>
          </a:p>
        </p:txBody>
      </p:sp>
      <p:sp>
        <p:nvSpPr>
          <p:cNvPr id="27" name="正方形/長方形 26"/>
          <p:cNvSpPr/>
          <p:nvPr/>
        </p:nvSpPr>
        <p:spPr>
          <a:xfrm>
            <a:off x="109329" y="3383995"/>
            <a:ext cx="7622414" cy="412934"/>
          </a:xfrm>
          <a:prstGeom prst="rect">
            <a:avLst/>
          </a:prstGeom>
        </p:spPr>
        <p:txBody>
          <a:bodyPr wrap="square">
            <a:spAutoFit/>
          </a:bodyPr>
          <a:lstStyle/>
          <a:p>
            <a:pPr>
              <a:lnSpc>
                <a:spcPts val="2500"/>
              </a:lnSpc>
            </a:pPr>
            <a:r>
              <a:rPr lang="ja-JP" altLang="en-US" sz="2400" dirty="0" smtClean="0">
                <a:latin typeface="HG創英角ﾎﾟｯﾌﾟ体" pitchFamily="49" charset="-128"/>
                <a:ea typeface="HG創英角ﾎﾟｯﾌﾟ体" pitchFamily="49" charset="-128"/>
              </a:rPr>
              <a:t>（６）研究開発を行うと税制の優遇があります。</a:t>
            </a:r>
            <a:endParaRPr lang="en-US" altLang="ja-JP" sz="2400" dirty="0">
              <a:latin typeface="HG創英角ﾎﾟｯﾌﾟ体" pitchFamily="49" charset="-128"/>
              <a:ea typeface="HG創英角ﾎﾟｯﾌﾟ体" pitchFamily="49" charset="-128"/>
            </a:endParaRPr>
          </a:p>
        </p:txBody>
      </p:sp>
      <p:sp>
        <p:nvSpPr>
          <p:cNvPr id="28" name="直方体 27"/>
          <p:cNvSpPr/>
          <p:nvPr/>
        </p:nvSpPr>
        <p:spPr>
          <a:xfrm>
            <a:off x="7401894" y="4141496"/>
            <a:ext cx="2132104"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試験研究を行った場合の</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smtClean="0">
                <a:solidFill>
                  <a:schemeClr val="tx1"/>
                </a:solidFill>
                <a:latin typeface="ＤＨＰ特太ゴシック体" pitchFamily="50" charset="-128"/>
                <a:ea typeface="ＤＨＰ特太ゴシック体" pitchFamily="50" charset="-128"/>
              </a:rPr>
              <a:t>法人税額等の特別控除</a:t>
            </a:r>
            <a:endParaRPr kumimoji="1" lang="ja-JP" altLang="en-US" sz="1300" dirty="0">
              <a:solidFill>
                <a:schemeClr val="tx1"/>
              </a:solidFill>
              <a:latin typeface="ＤＨＰ特太ゴシック体" pitchFamily="50" charset="-128"/>
              <a:ea typeface="ＤＨＰ特太ゴシック体" pitchFamily="50" charset="-128"/>
            </a:endParaRPr>
          </a:p>
        </p:txBody>
      </p:sp>
      <p:pic>
        <p:nvPicPr>
          <p:cNvPr id="3074" name="Picture 2" descr="独立行政法人 新エネルギー・産業技術総合開発機構">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93145" y="6119388"/>
            <a:ext cx="3714750" cy="762000"/>
          </a:xfrm>
          <a:prstGeom prst="rect">
            <a:avLst/>
          </a:prstGeom>
          <a:noFill/>
          <a:extLst>
            <a:ext uri="{909E8E84-426E-40DD-AFC4-6F175D3DCCD1}">
              <a14:hiddenFill xmlns:a14="http://schemas.microsoft.com/office/drawing/2010/main" xmlns="">
                <a:solidFill>
                  <a:srgbClr val="FFFFFF"/>
                </a:solidFill>
              </a14:hiddenFill>
            </a:ext>
          </a:extLst>
        </p:spPr>
      </p:pic>
      <p:sp>
        <p:nvSpPr>
          <p:cNvPr id="30" name="テキスト ボックス 29"/>
          <p:cNvSpPr txBox="1"/>
          <p:nvPr/>
        </p:nvSpPr>
        <p:spPr>
          <a:xfrm>
            <a:off x="4106290" y="6390038"/>
            <a:ext cx="3541354" cy="369332"/>
          </a:xfrm>
          <a:prstGeom prst="rect">
            <a:avLst/>
          </a:prstGeom>
          <a:noFill/>
        </p:spPr>
        <p:txBody>
          <a:bodyPr wrap="none" rtlCol="0">
            <a:spAutoFit/>
          </a:bodyPr>
          <a:lstStyle/>
          <a:p>
            <a:r>
              <a:rPr lang="en-US" altLang="ja-JP" dirty="0">
                <a:solidFill>
                  <a:srgbClr val="0070C0"/>
                </a:solidFill>
                <a:latin typeface="HGSｺﾞｼｯｸE" pitchFamily="50" charset="-128"/>
                <a:ea typeface="HGSｺﾞｼｯｸE" pitchFamily="50" charset="-128"/>
              </a:rPr>
              <a:t>http://www.nedo.go.jp/index.html</a:t>
            </a:r>
            <a:endParaRPr lang="ja-JP" altLang="en-US" dirty="0">
              <a:solidFill>
                <a:srgbClr val="0070C0"/>
              </a:solidFill>
              <a:latin typeface="HGSｺﾞｼｯｸE" pitchFamily="50" charset="-128"/>
              <a:ea typeface="HGSｺﾞｼｯｸE" pitchFamily="50" charset="-128"/>
            </a:endParaRPr>
          </a:p>
        </p:txBody>
      </p:sp>
    </p:spTree>
    <p:extLst>
      <p:ext uri="{BB962C8B-B14F-4D97-AF65-F5344CB8AC3E}">
        <p14:creationId xmlns:p14="http://schemas.microsoft.com/office/powerpoint/2010/main" xmlns="" val="207649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497505" y="0"/>
            <a:ext cx="7725192" cy="523220"/>
          </a:xfrm>
          <a:prstGeom prst="rect">
            <a:avLst/>
          </a:prstGeom>
          <a:noFill/>
        </p:spPr>
        <p:txBody>
          <a:bodyPr wrap="none" rtlCol="0">
            <a:spAutoFit/>
          </a:bodyPr>
          <a:lstStyle/>
          <a:p>
            <a:pPr lvl="0"/>
            <a:r>
              <a:rPr kumimoji="1" lang="ja-JP" altLang="en-US" sz="2800" dirty="0" smtClean="0">
                <a:latin typeface="HG創英角ﾎﾟｯﾌﾟ体" pitchFamily="49" charset="-128"/>
                <a:ea typeface="HG創英角ﾎﾟｯﾌﾟ体" pitchFamily="49" charset="-128"/>
              </a:rPr>
              <a:t>１．研究開発・試作品開発、</a:t>
            </a:r>
            <a:r>
              <a:rPr lang="ja-JP" altLang="en-US" sz="2800" dirty="0" smtClean="0">
                <a:solidFill>
                  <a:prstClr val="black"/>
                </a:solidFill>
                <a:latin typeface="HG創英角ﾎﾟｯﾌﾟ体" pitchFamily="49" charset="-128"/>
                <a:ea typeface="HG創英角ﾎﾟｯﾌﾟ体" pitchFamily="49" charset="-128"/>
              </a:rPr>
              <a:t>設備</a:t>
            </a:r>
            <a:r>
              <a:rPr lang="ja-JP" altLang="en-US" sz="2800" dirty="0">
                <a:solidFill>
                  <a:prstClr val="black"/>
                </a:solidFill>
                <a:latin typeface="HG創英角ﾎﾟｯﾌﾟ体" pitchFamily="49" charset="-128"/>
                <a:ea typeface="HG創英角ﾎﾟｯﾌﾟ体" pitchFamily="49" charset="-128"/>
              </a:rPr>
              <a:t>投資をしたい</a:t>
            </a:r>
          </a:p>
        </p:txBody>
      </p:sp>
      <p:cxnSp>
        <p:nvCxnSpPr>
          <p:cNvPr id="19" name="直線コネクタ 18"/>
          <p:cNvCxnSpPr/>
          <p:nvPr/>
        </p:nvCxnSpPr>
        <p:spPr>
          <a:xfrm>
            <a:off x="497505" y="536590"/>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0" y="536590"/>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36" name="角丸四角形 35"/>
          <p:cNvSpPr/>
          <p:nvPr/>
        </p:nvSpPr>
        <p:spPr>
          <a:xfrm>
            <a:off x="174719" y="2663915"/>
            <a:ext cx="9474778" cy="2250250"/>
          </a:xfrm>
          <a:prstGeom prst="roundRect">
            <a:avLst>
              <a:gd name="adj" fmla="val 1034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37" name="角丸四角形 36"/>
          <p:cNvSpPr/>
          <p:nvPr/>
        </p:nvSpPr>
        <p:spPr>
          <a:xfrm>
            <a:off x="4502950" y="4410145"/>
            <a:ext cx="3163670" cy="324000"/>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600" b="1" dirty="0">
                <a:solidFill>
                  <a:schemeClr val="tx1"/>
                </a:solidFill>
                <a:latin typeface="ＭＳ ゴシック" pitchFamily="49" charset="-128"/>
                <a:ea typeface="ＭＳ ゴシック" pitchFamily="49" charset="-128"/>
              </a:rPr>
              <a:t>【</a:t>
            </a:r>
            <a:r>
              <a:rPr lang="zh-TW" altLang="en-US" sz="1600" b="1" dirty="0">
                <a:solidFill>
                  <a:schemeClr val="tx1"/>
                </a:solidFill>
                <a:latin typeface="ＭＳ ゴシック" pitchFamily="49" charset="-128"/>
                <a:ea typeface="ＭＳ ゴシック" pitchFamily="49" charset="-128"/>
              </a:rPr>
              <a:t>補助率</a:t>
            </a:r>
            <a:r>
              <a:rPr lang="zh-TW" altLang="en-US" sz="1600" b="1" dirty="0" smtClean="0">
                <a:solidFill>
                  <a:schemeClr val="tx1"/>
                </a:solidFill>
                <a:latin typeface="ＭＳ ゴシック" pitchFamily="49" charset="-128"/>
                <a:ea typeface="ＭＳ ゴシック" pitchFamily="49" charset="-128"/>
              </a:rPr>
              <a:t>：１</a:t>
            </a:r>
            <a:r>
              <a:rPr lang="zh-TW" altLang="en-US" sz="1600" b="1" dirty="0">
                <a:solidFill>
                  <a:schemeClr val="tx1"/>
                </a:solidFill>
                <a:latin typeface="ＭＳ ゴシック" pitchFamily="49" charset="-128"/>
                <a:ea typeface="ＭＳ ゴシック" pitchFamily="49" charset="-128"/>
              </a:rPr>
              <a:t>／</a:t>
            </a:r>
            <a:r>
              <a:rPr lang="zh-TW" altLang="en-US" sz="1600" b="1" dirty="0" smtClean="0">
                <a:solidFill>
                  <a:schemeClr val="tx1"/>
                </a:solidFill>
                <a:latin typeface="ＭＳ ゴシック" pitchFamily="49" charset="-128"/>
                <a:ea typeface="ＭＳ ゴシック" pitchFamily="49" charset="-128"/>
              </a:rPr>
              <a:t>３</a:t>
            </a:r>
            <a:r>
              <a:rPr lang="ja-JP" altLang="en-US" sz="1600" b="1" dirty="0" err="1" smtClean="0">
                <a:solidFill>
                  <a:schemeClr val="tx1"/>
                </a:solidFill>
                <a:latin typeface="ＭＳ ゴシック" pitchFamily="49" charset="-128"/>
                <a:ea typeface="ＭＳ ゴシック" pitchFamily="49" charset="-128"/>
              </a:rPr>
              <a:t>、</a:t>
            </a:r>
            <a:r>
              <a:rPr lang="ja-JP" altLang="en-US" sz="1600" b="1" dirty="0" smtClean="0">
                <a:solidFill>
                  <a:schemeClr val="tx1"/>
                </a:solidFill>
                <a:latin typeface="ＭＳ ゴシック" pitchFamily="49" charset="-128"/>
                <a:ea typeface="ＭＳ ゴシック" pitchFamily="49" charset="-128"/>
              </a:rPr>
              <a:t>１／２</a:t>
            </a:r>
            <a:r>
              <a:rPr lang="zh-TW" altLang="en-US" sz="1600" b="1" dirty="0" smtClean="0">
                <a:solidFill>
                  <a:schemeClr val="tx1"/>
                </a:solidFill>
                <a:latin typeface="ＭＳ ゴシック" pitchFamily="49" charset="-128"/>
                <a:ea typeface="ＭＳ ゴシック" pitchFamily="49" charset="-128"/>
              </a:rPr>
              <a:t>以内</a:t>
            </a:r>
            <a:r>
              <a:rPr lang="en-US" altLang="zh-TW" sz="1600" b="1" dirty="0">
                <a:solidFill>
                  <a:schemeClr val="tx1"/>
                </a:solidFill>
                <a:latin typeface="ＭＳ ゴシック" pitchFamily="49" charset="-128"/>
                <a:ea typeface="ＭＳ ゴシック" pitchFamily="49" charset="-128"/>
              </a:rPr>
              <a:t>】</a:t>
            </a:r>
            <a:endParaRPr lang="en-US" altLang="ja-JP" sz="1600" b="1" dirty="0">
              <a:solidFill>
                <a:schemeClr val="tx1"/>
              </a:solidFill>
              <a:latin typeface="ＭＳ ゴシック" pitchFamily="49" charset="-128"/>
              <a:ea typeface="ＭＳ ゴシック" pitchFamily="49" charset="-128"/>
            </a:endParaRPr>
          </a:p>
        </p:txBody>
      </p:sp>
      <p:sp>
        <p:nvSpPr>
          <p:cNvPr id="40" name="正方形/長方形 39"/>
          <p:cNvSpPr/>
          <p:nvPr/>
        </p:nvSpPr>
        <p:spPr>
          <a:xfrm>
            <a:off x="128235" y="2700667"/>
            <a:ext cx="5724644" cy="461665"/>
          </a:xfrm>
          <a:prstGeom prst="rect">
            <a:avLst/>
          </a:prstGeom>
        </p:spPr>
        <p:txBody>
          <a:bodyPr wrap="none">
            <a:spAutoFit/>
          </a:bodyPr>
          <a:lstStyle/>
          <a:p>
            <a:r>
              <a:rPr lang="ja-JP" altLang="en-US" sz="2400" dirty="0" smtClean="0">
                <a:latin typeface="HG創英角ﾎﾟｯﾌﾟ体" pitchFamily="49" charset="-128"/>
                <a:ea typeface="HG創英角ﾎﾟｯﾌﾟ体" pitchFamily="49" charset="-128"/>
              </a:rPr>
              <a:t>（８）</a:t>
            </a:r>
            <a:r>
              <a:rPr lang="ja-JP" altLang="en-US" sz="2400" dirty="0">
                <a:latin typeface="HG創英角ﾎﾟｯﾌﾟ体" pitchFamily="49" charset="-128"/>
                <a:ea typeface="HG創英角ﾎﾟｯﾌﾟ体" pitchFamily="49" charset="-128"/>
              </a:rPr>
              <a:t>省エネ設備の導入</a:t>
            </a:r>
            <a:r>
              <a:rPr lang="ja-JP" altLang="en-US" sz="2400" dirty="0" smtClean="0">
                <a:latin typeface="HG創英角ﾎﾟｯﾌﾟ体" pitchFamily="49" charset="-128"/>
                <a:ea typeface="HG創英角ﾎﾟｯﾌﾟ体" pitchFamily="49" charset="-128"/>
              </a:rPr>
              <a:t>を支援します</a:t>
            </a:r>
            <a:r>
              <a:rPr lang="ja-JP" altLang="en-US" sz="2400" dirty="0">
                <a:latin typeface="HG創英角ﾎﾟｯﾌﾟ体" pitchFamily="49" charset="-128"/>
                <a:ea typeface="HG創英角ﾎﾟｯﾌﾟ体" pitchFamily="49" charset="-128"/>
              </a:rPr>
              <a:t>。</a:t>
            </a:r>
          </a:p>
        </p:txBody>
      </p:sp>
      <p:sp>
        <p:nvSpPr>
          <p:cNvPr id="41" name="正方形/長方形 40"/>
          <p:cNvSpPr/>
          <p:nvPr/>
        </p:nvSpPr>
        <p:spPr>
          <a:xfrm>
            <a:off x="296981" y="3225899"/>
            <a:ext cx="7491333" cy="646331"/>
          </a:xfrm>
          <a:prstGeom prst="rect">
            <a:avLst/>
          </a:prstGeom>
        </p:spPr>
        <p:txBody>
          <a:bodyPr wrap="square">
            <a:spAutoFit/>
          </a:bodyPr>
          <a:lstStyle/>
          <a:p>
            <a:pPr marL="900113" lvl="0" indent="-900113"/>
            <a:r>
              <a:rPr lang="ja-JP" altLang="en-US" dirty="0">
                <a:latin typeface="HG丸ｺﾞｼｯｸM-PRO" pitchFamily="50" charset="-128"/>
                <a:ea typeface="HG丸ｺﾞｼｯｸM-PRO" pitchFamily="50" charset="-128"/>
              </a:rPr>
              <a:t>・概要</a:t>
            </a:r>
            <a:r>
              <a:rPr lang="ja-JP" altLang="en-US" dirty="0" smtClean="0">
                <a:latin typeface="HG丸ｺﾞｼｯｸM-PRO" pitchFamily="50" charset="-128"/>
                <a:ea typeface="HG丸ｺﾞｼｯｸM-PRO" pitchFamily="50" charset="-128"/>
              </a:rPr>
              <a:t>：</a:t>
            </a:r>
            <a:r>
              <a:rPr lang="ja-JP" altLang="en-US" dirty="0">
                <a:solidFill>
                  <a:prstClr val="black"/>
                </a:solidFill>
                <a:latin typeface="HG丸ｺﾞｼｯｸM-PRO" pitchFamily="50" charset="-128"/>
                <a:ea typeface="HG丸ｺﾞｼｯｸM-PRO" pitchFamily="50" charset="-128"/>
              </a:rPr>
              <a:t>工場・事業場等に</a:t>
            </a:r>
            <a:r>
              <a:rPr lang="ja-JP" altLang="en-US" dirty="0" smtClean="0">
                <a:solidFill>
                  <a:prstClr val="black"/>
                </a:solidFill>
                <a:latin typeface="HG丸ｺﾞｼｯｸM-PRO" pitchFamily="50" charset="-128"/>
                <a:ea typeface="HG丸ｺﾞｼｯｸM-PRO" pitchFamily="50" charset="-128"/>
              </a:rPr>
              <a:t>おける高効率設備への入れ替え費用</a:t>
            </a:r>
            <a:r>
              <a:rPr lang="ja-JP" altLang="en-US" dirty="0">
                <a:solidFill>
                  <a:prstClr val="black"/>
                </a:solidFill>
                <a:latin typeface="HG丸ｺﾞｼｯｸM-PRO" pitchFamily="50" charset="-128"/>
                <a:ea typeface="HG丸ｺﾞｼｯｸM-PRO" pitchFamily="50" charset="-128"/>
              </a:rPr>
              <a:t>の</a:t>
            </a:r>
            <a:r>
              <a:rPr lang="ja-JP" altLang="en-US" dirty="0" smtClean="0">
                <a:solidFill>
                  <a:prstClr val="black"/>
                </a:solidFill>
                <a:latin typeface="HG丸ｺﾞｼｯｸM-PRO" pitchFamily="50" charset="-128"/>
                <a:ea typeface="HG丸ｺﾞｼｯｸM-PRO" pitchFamily="50" charset="-128"/>
              </a:rPr>
              <a:t>一部を補助</a:t>
            </a:r>
            <a:r>
              <a:rPr lang="ja-JP" altLang="en-US" dirty="0">
                <a:solidFill>
                  <a:prstClr val="black"/>
                </a:solidFill>
                <a:latin typeface="HG丸ｺﾞｼｯｸM-PRO" pitchFamily="50" charset="-128"/>
                <a:ea typeface="HG丸ｺﾞｼｯｸM-PRO" pitchFamily="50" charset="-128"/>
              </a:rPr>
              <a:t>します。</a:t>
            </a:r>
            <a:endParaRPr lang="en-US" altLang="ja-JP" dirty="0">
              <a:solidFill>
                <a:prstClr val="black"/>
              </a:solidFill>
              <a:latin typeface="HG丸ｺﾞｼｯｸM-PRO" pitchFamily="50" charset="-128"/>
              <a:ea typeface="HG丸ｺﾞｼｯｸM-PRO" pitchFamily="50" charset="-128"/>
            </a:endParaRPr>
          </a:p>
        </p:txBody>
      </p:sp>
      <p:sp>
        <p:nvSpPr>
          <p:cNvPr id="42" name="正方形/長方形 41"/>
          <p:cNvSpPr/>
          <p:nvPr/>
        </p:nvSpPr>
        <p:spPr>
          <a:xfrm>
            <a:off x="285729" y="3872230"/>
            <a:ext cx="8307663" cy="369332"/>
          </a:xfrm>
          <a:prstGeom prst="rect">
            <a:avLst/>
          </a:prstGeom>
        </p:spPr>
        <p:txBody>
          <a:bodyPr wrap="square">
            <a:spAutoFit/>
          </a:bodyPr>
          <a:lstStyle/>
          <a:p>
            <a:pPr marL="900113" indent="-900113"/>
            <a:r>
              <a:rPr lang="ja-JP" altLang="en-US" dirty="0">
                <a:latin typeface="HG丸ｺﾞｼｯｸM-PRO" pitchFamily="50" charset="-128"/>
                <a:ea typeface="HG丸ｺﾞｼｯｸM-PRO" pitchFamily="50" charset="-128"/>
              </a:rPr>
              <a:t>・対象：全業種、設備等を設置・所有する事業者（法人格を有すること）</a:t>
            </a:r>
          </a:p>
        </p:txBody>
      </p:sp>
      <p:sp>
        <p:nvSpPr>
          <p:cNvPr id="43" name="角丸四角形 42"/>
          <p:cNvSpPr/>
          <p:nvPr/>
        </p:nvSpPr>
        <p:spPr>
          <a:xfrm>
            <a:off x="157230" y="5049180"/>
            <a:ext cx="9474778" cy="1766810"/>
          </a:xfrm>
          <a:prstGeom prst="roundRect">
            <a:avLst>
              <a:gd name="adj" fmla="val 597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4" name="正方形/長方形 43"/>
          <p:cNvSpPr/>
          <p:nvPr/>
        </p:nvSpPr>
        <p:spPr>
          <a:xfrm>
            <a:off x="2071777" y="5049180"/>
            <a:ext cx="6853708" cy="461665"/>
          </a:xfrm>
          <a:prstGeom prst="rect">
            <a:avLst/>
          </a:prstGeom>
        </p:spPr>
        <p:txBody>
          <a:bodyPr wrap="square">
            <a:spAutoFit/>
          </a:bodyPr>
          <a:lstStyle/>
          <a:p>
            <a:pPr marL="900113" indent="-900113"/>
            <a:r>
              <a:rPr lang="ja-JP" altLang="en-US" sz="2400" dirty="0" smtClean="0">
                <a:latin typeface="HG創英角ﾎﾟｯﾌﾟ体" pitchFamily="49" charset="-128"/>
                <a:ea typeface="HG創英角ﾎﾟｯﾌﾟ体" pitchFamily="49" charset="-128"/>
              </a:rPr>
              <a:t>（９）省エネ機器の導入を支援します。</a:t>
            </a:r>
            <a:r>
              <a:rPr lang="en-US" altLang="ja-JP" sz="2400" dirty="0" smtClean="0">
                <a:latin typeface="HG創英角ﾎﾟｯﾌﾟ体" pitchFamily="49" charset="-128"/>
                <a:ea typeface="HG創英角ﾎﾟｯﾌﾟ体" pitchFamily="49" charset="-128"/>
              </a:rPr>
              <a:t> </a:t>
            </a:r>
            <a:endParaRPr lang="ja-JP" altLang="en-US" sz="2400" dirty="0">
              <a:latin typeface="HG創英角ﾎﾟｯﾌﾟ体" pitchFamily="49" charset="-128"/>
              <a:ea typeface="HG創英角ﾎﾟｯﾌﾟ体" pitchFamily="49" charset="-128"/>
            </a:endParaRPr>
          </a:p>
        </p:txBody>
      </p:sp>
      <p:sp>
        <p:nvSpPr>
          <p:cNvPr id="46" name="正方形/長方形 45"/>
          <p:cNvSpPr/>
          <p:nvPr/>
        </p:nvSpPr>
        <p:spPr>
          <a:xfrm>
            <a:off x="1999344" y="5510845"/>
            <a:ext cx="7707071" cy="1200329"/>
          </a:xfrm>
          <a:prstGeom prst="rect">
            <a:avLst/>
          </a:prstGeom>
        </p:spPr>
        <p:txBody>
          <a:bodyPr wrap="square">
            <a:spAutoFit/>
          </a:bodyPr>
          <a:lstStyle/>
          <a:p>
            <a:pPr marL="982663" indent="-982663"/>
            <a:r>
              <a:rPr lang="ja-JP" altLang="en-US" dirty="0">
                <a:latin typeface="HG丸ｺﾞｼｯｸM-PRO" pitchFamily="50" charset="-128"/>
                <a:ea typeface="HG丸ｺﾞｼｯｸM-PRO" pitchFamily="50" charset="-128"/>
              </a:rPr>
              <a:t>・概要： </a:t>
            </a:r>
            <a:r>
              <a:rPr lang="ja-JP" altLang="en-US" dirty="0" smtClean="0">
                <a:latin typeface="HG丸ｺﾞｼｯｸM-PRO" pitchFamily="50" charset="-128"/>
                <a:ea typeface="HG丸ｺﾞｼｯｸM-PRO" pitchFamily="50" charset="-128"/>
              </a:rPr>
              <a:t>家庭用燃料電池システム、定置用リチウムイオン蓄電設備、空調、給湯設備等の省エネシステム、エネルギーマネジメントシステム、電気自動車等に必要な充電器などを設置する者に対して補助します。</a:t>
            </a:r>
            <a:endParaRPr lang="ja-JP" altLang="en-US" dirty="0">
              <a:latin typeface="HG丸ｺﾞｼｯｸM-PRO" pitchFamily="50" charset="-128"/>
              <a:ea typeface="HG丸ｺﾞｼｯｸM-PRO" pitchFamily="50" charset="-128"/>
            </a:endParaRPr>
          </a:p>
        </p:txBody>
      </p:sp>
      <p:sp>
        <p:nvSpPr>
          <p:cNvPr id="29" name="円/楕円 28"/>
          <p:cNvSpPr/>
          <p:nvPr/>
        </p:nvSpPr>
        <p:spPr>
          <a:xfrm>
            <a:off x="9533602" y="6471293"/>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tx1"/>
                </a:solidFill>
                <a:latin typeface="HG創英角ﾎﾟｯﾌﾟ体" pitchFamily="49" charset="-128"/>
                <a:ea typeface="HG創英角ﾎﾟｯﾌﾟ体" pitchFamily="49" charset="-128"/>
              </a:rPr>
              <a:t>４</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35" name="直方体 34"/>
          <p:cNvSpPr/>
          <p:nvPr/>
        </p:nvSpPr>
        <p:spPr>
          <a:xfrm>
            <a:off x="7966162" y="3023981"/>
            <a:ext cx="1567439" cy="900074"/>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エネルギー</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smtClean="0">
                <a:solidFill>
                  <a:schemeClr val="tx1"/>
                </a:solidFill>
                <a:latin typeface="ＤＨＰ特太ゴシック体" pitchFamily="50" charset="-128"/>
                <a:ea typeface="ＤＨＰ特太ゴシック体" pitchFamily="50" charset="-128"/>
              </a:rPr>
              <a:t>使用合理化事業者</a:t>
            </a:r>
            <a:endParaRPr lang="en-US" altLang="ja-JP" sz="1300" dirty="0" smtClean="0">
              <a:solidFill>
                <a:schemeClr val="tx1"/>
              </a:solidFill>
              <a:latin typeface="ＤＨＰ特太ゴシック体" pitchFamily="50" charset="-128"/>
              <a:ea typeface="ＤＨＰ特太ゴシック体" pitchFamily="50" charset="-128"/>
            </a:endParaRPr>
          </a:p>
          <a:p>
            <a:pPr algn="ctr"/>
            <a:r>
              <a:rPr lang="ja-JP" altLang="en-US" sz="1300" dirty="0" smtClean="0">
                <a:solidFill>
                  <a:schemeClr val="tx1"/>
                </a:solidFill>
                <a:latin typeface="ＤＨＰ特太ゴシック体" pitchFamily="50" charset="-128"/>
                <a:ea typeface="ＤＨＰ特太ゴシック体" pitchFamily="50" charset="-128"/>
              </a:rPr>
              <a:t>支援補助金</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47" name="直方体 46"/>
          <p:cNvSpPr/>
          <p:nvPr/>
        </p:nvSpPr>
        <p:spPr>
          <a:xfrm>
            <a:off x="264769" y="5467670"/>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省エネ機器等</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導入支援事業</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24" name="角丸四角形 23"/>
          <p:cNvSpPr/>
          <p:nvPr/>
        </p:nvSpPr>
        <p:spPr>
          <a:xfrm>
            <a:off x="167178" y="701782"/>
            <a:ext cx="9474778" cy="1766810"/>
          </a:xfrm>
          <a:prstGeom prst="roundRect">
            <a:avLst>
              <a:gd name="adj" fmla="val 597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5" name="正方形/長方形 24"/>
          <p:cNvSpPr/>
          <p:nvPr/>
        </p:nvSpPr>
        <p:spPr>
          <a:xfrm>
            <a:off x="2081724" y="701782"/>
            <a:ext cx="7641825" cy="461665"/>
          </a:xfrm>
          <a:prstGeom prst="rect">
            <a:avLst/>
          </a:prstGeom>
        </p:spPr>
        <p:txBody>
          <a:bodyPr wrap="square">
            <a:spAutoFit/>
          </a:bodyPr>
          <a:lstStyle/>
          <a:p>
            <a:pPr marL="900113" indent="-900113"/>
            <a:r>
              <a:rPr lang="ja-JP" altLang="en-US" sz="2400" dirty="0" smtClean="0">
                <a:latin typeface="HG創英角ﾎﾟｯﾌﾟ体" pitchFamily="49" charset="-128"/>
                <a:ea typeface="HG創英角ﾎﾟｯﾌﾟ体" pitchFamily="49" charset="-128"/>
              </a:rPr>
              <a:t>（７）</a:t>
            </a:r>
            <a:r>
              <a:rPr lang="ja-JP" altLang="ja-JP" sz="2400" dirty="0"/>
              <a:t>ロボット介護機器の大規模導入実証を支援</a:t>
            </a:r>
            <a:r>
              <a:rPr lang="ja-JP" altLang="ja-JP" sz="2400" dirty="0" smtClean="0"/>
              <a:t>します</a:t>
            </a:r>
            <a:r>
              <a:rPr lang="ja-JP" altLang="en-US" sz="2400" dirty="0" smtClean="0">
                <a:latin typeface="HG創英角ﾎﾟｯﾌﾟ体" pitchFamily="49" charset="-128"/>
                <a:ea typeface="HG創英角ﾎﾟｯﾌﾟ体" pitchFamily="49" charset="-128"/>
              </a:rPr>
              <a:t>。</a:t>
            </a:r>
            <a:r>
              <a:rPr lang="en-US" altLang="ja-JP" sz="2400" dirty="0" smtClean="0">
                <a:latin typeface="HG創英角ﾎﾟｯﾌﾟ体" pitchFamily="49" charset="-128"/>
                <a:ea typeface="HG創英角ﾎﾟｯﾌﾟ体" pitchFamily="49" charset="-128"/>
              </a:rPr>
              <a:t> </a:t>
            </a:r>
            <a:endParaRPr lang="ja-JP" altLang="en-US" sz="2400" dirty="0">
              <a:latin typeface="HG創英角ﾎﾟｯﾌﾟ体" pitchFamily="49" charset="-128"/>
              <a:ea typeface="HG創英角ﾎﾟｯﾌﾟ体" pitchFamily="49" charset="-128"/>
            </a:endParaRPr>
          </a:p>
        </p:txBody>
      </p:sp>
      <p:sp>
        <p:nvSpPr>
          <p:cNvPr id="26" name="正方形/長方形 25"/>
          <p:cNvSpPr/>
          <p:nvPr/>
        </p:nvSpPr>
        <p:spPr>
          <a:xfrm>
            <a:off x="2009292" y="1163447"/>
            <a:ext cx="7707071" cy="369332"/>
          </a:xfrm>
          <a:prstGeom prst="rect">
            <a:avLst/>
          </a:prstGeom>
        </p:spPr>
        <p:txBody>
          <a:bodyPr wrap="square">
            <a:spAutoFit/>
          </a:bodyPr>
          <a:lstStyle/>
          <a:p>
            <a:pPr marL="982663" indent="-982663"/>
            <a:r>
              <a:rPr lang="ja-JP" altLang="en-US" dirty="0" smtClean="0">
                <a:latin typeface="HG丸ｺﾞｼｯｸM-PRO" pitchFamily="50" charset="-128"/>
                <a:ea typeface="HG丸ｺﾞｼｯｸM-PRO" pitchFamily="50" charset="-128"/>
              </a:rPr>
              <a:t> </a:t>
            </a:r>
            <a:endParaRPr lang="ja-JP" altLang="en-US" dirty="0">
              <a:latin typeface="HG丸ｺﾞｼｯｸM-PRO" pitchFamily="50" charset="-128"/>
              <a:ea typeface="HG丸ｺﾞｼｯｸM-PRO" pitchFamily="50" charset="-128"/>
            </a:endParaRPr>
          </a:p>
        </p:txBody>
      </p:sp>
      <p:sp>
        <p:nvSpPr>
          <p:cNvPr id="27" name="円/楕円 26"/>
          <p:cNvSpPr/>
          <p:nvPr/>
        </p:nvSpPr>
        <p:spPr>
          <a:xfrm>
            <a:off x="9543550" y="2123895"/>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tx1"/>
                </a:solidFill>
                <a:latin typeface="HG創英角ﾎﾟｯﾌﾟ体" pitchFamily="49" charset="-128"/>
                <a:ea typeface="HG創英角ﾎﾟｯﾌﾟ体" pitchFamily="49" charset="-128"/>
              </a:rPr>
              <a:t>４</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28" name="直方体 27"/>
          <p:cNvSpPr/>
          <p:nvPr/>
        </p:nvSpPr>
        <p:spPr>
          <a:xfrm>
            <a:off x="274717" y="1120272"/>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ロボット介護機器</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導入実証事業</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30" name="正方形/長方形 29"/>
          <p:cNvSpPr/>
          <p:nvPr/>
        </p:nvSpPr>
        <p:spPr>
          <a:xfrm>
            <a:off x="2097182" y="1297504"/>
            <a:ext cx="7491333" cy="923330"/>
          </a:xfrm>
          <a:prstGeom prst="rect">
            <a:avLst/>
          </a:prstGeom>
        </p:spPr>
        <p:txBody>
          <a:bodyPr wrap="square">
            <a:spAutoFit/>
          </a:bodyPr>
          <a:lstStyle/>
          <a:p>
            <a:pPr marL="900113" lvl="0" indent="-900113"/>
            <a:r>
              <a:rPr lang="ja-JP" altLang="en-US" dirty="0">
                <a:latin typeface="HG丸ｺﾞｼｯｸM-PRO" pitchFamily="50" charset="-128"/>
                <a:ea typeface="HG丸ｺﾞｼｯｸM-PRO" pitchFamily="50" charset="-128"/>
              </a:rPr>
              <a:t>・概要</a:t>
            </a:r>
            <a:r>
              <a:rPr lang="ja-JP" altLang="en-US" dirty="0" smtClean="0">
                <a:latin typeface="HG丸ｺﾞｼｯｸM-PRO" pitchFamily="50" charset="-128"/>
                <a:ea typeface="HG丸ｺﾞｼｯｸM-PRO" pitchFamily="50" charset="-128"/>
              </a:rPr>
              <a:t>：</a:t>
            </a:r>
            <a:r>
              <a:rPr lang="ja-JP" altLang="ja-JP" dirty="0"/>
              <a:t>高齢者の自立促進、介護従事者の負担軽減に資するロボット介護機器の量産化への道筋をつけるため、実際の現場で活用しながら効果検証を行う等、大規模な実証を行います</a:t>
            </a:r>
            <a:r>
              <a:rPr lang="ja-JP" altLang="ja-JP" dirty="0" smtClean="0"/>
              <a:t>。</a:t>
            </a:r>
            <a:endParaRPr lang="en-US" altLang="ja-JP" dirty="0">
              <a:solidFill>
                <a:prstClr val="black"/>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xmlns="" val="1686538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テキスト ボックス 31"/>
          <p:cNvSpPr txBox="1"/>
          <p:nvPr/>
        </p:nvSpPr>
        <p:spPr>
          <a:xfrm>
            <a:off x="517664" y="12681"/>
            <a:ext cx="3775393" cy="523220"/>
          </a:xfrm>
          <a:prstGeom prst="rect">
            <a:avLst/>
          </a:prstGeom>
          <a:noFill/>
        </p:spPr>
        <p:txBody>
          <a:bodyPr wrap="none" rtlCol="0">
            <a:spAutoFit/>
          </a:bodyPr>
          <a:lstStyle/>
          <a:p>
            <a:r>
              <a:rPr lang="ja-JP" altLang="en-US" sz="2800" dirty="0" smtClean="0">
                <a:latin typeface="HG創英角ﾎﾟｯﾌﾟ体" pitchFamily="49" charset="-128"/>
                <a:ea typeface="HG創英角ﾎﾟｯﾌﾟ体" pitchFamily="49" charset="-128"/>
              </a:rPr>
              <a:t>２．販路を開拓し</a:t>
            </a:r>
            <a:r>
              <a:rPr lang="ja-JP" altLang="en-US" sz="2800" dirty="0" smtClean="0">
                <a:solidFill>
                  <a:prstClr val="black"/>
                </a:solidFill>
                <a:latin typeface="HG創英角ﾎﾟｯﾌﾟ体" pitchFamily="49" charset="-128"/>
                <a:ea typeface="HG創英角ﾎﾟｯﾌﾟ体" pitchFamily="49" charset="-128"/>
              </a:rPr>
              <a:t>たい</a:t>
            </a:r>
            <a:endParaRPr lang="ja-JP" altLang="en-US" sz="2800" dirty="0"/>
          </a:p>
        </p:txBody>
      </p:sp>
      <p:cxnSp>
        <p:nvCxnSpPr>
          <p:cNvPr id="33" name="直線コネクタ 32"/>
          <p:cNvCxnSpPr/>
          <p:nvPr/>
        </p:nvCxnSpPr>
        <p:spPr>
          <a:xfrm>
            <a:off x="517664" y="549271"/>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20159" y="549271"/>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497505" y="4343715"/>
            <a:ext cx="3775393" cy="523220"/>
          </a:xfrm>
          <a:prstGeom prst="rect">
            <a:avLst/>
          </a:prstGeom>
          <a:noFill/>
        </p:spPr>
        <p:txBody>
          <a:bodyPr wrap="none" rtlCol="0">
            <a:spAutoFit/>
          </a:bodyPr>
          <a:lstStyle/>
          <a:p>
            <a:pPr lvl="0"/>
            <a:r>
              <a:rPr lang="ja-JP" altLang="en-US" sz="2800" dirty="0" smtClean="0">
                <a:latin typeface="HG創英角ﾎﾟｯﾌﾟ体" pitchFamily="49" charset="-128"/>
                <a:ea typeface="HG創英角ﾎﾟｯﾌﾟ体" pitchFamily="49" charset="-128"/>
              </a:rPr>
              <a:t>３．人材育成</a:t>
            </a:r>
            <a:r>
              <a:rPr lang="ja-JP" altLang="en-US" sz="2800" dirty="0" smtClean="0">
                <a:solidFill>
                  <a:prstClr val="black"/>
                </a:solidFill>
                <a:latin typeface="HG創英角ﾎﾟｯﾌﾟ体" pitchFamily="49" charset="-128"/>
                <a:ea typeface="HG創英角ﾎﾟｯﾌﾟ体" pitchFamily="49" charset="-128"/>
              </a:rPr>
              <a:t>を</a:t>
            </a:r>
            <a:r>
              <a:rPr lang="ja-JP" altLang="en-US" sz="2800" dirty="0">
                <a:solidFill>
                  <a:prstClr val="black"/>
                </a:solidFill>
                <a:latin typeface="HG創英角ﾎﾟｯﾌﾟ体" pitchFamily="49" charset="-128"/>
                <a:ea typeface="HG創英角ﾎﾟｯﾌﾟ体" pitchFamily="49" charset="-128"/>
              </a:rPr>
              <a:t>したい</a:t>
            </a:r>
          </a:p>
        </p:txBody>
      </p:sp>
      <p:cxnSp>
        <p:nvCxnSpPr>
          <p:cNvPr id="16" name="直線コネクタ 15"/>
          <p:cNvCxnSpPr/>
          <p:nvPr/>
        </p:nvCxnSpPr>
        <p:spPr>
          <a:xfrm>
            <a:off x="497505" y="4880305"/>
            <a:ext cx="9408495" cy="0"/>
          </a:xfrm>
          <a:prstGeom prst="line">
            <a:avLst/>
          </a:prstGeom>
          <a:ln w="50800" cmpd="dbl">
            <a:solidFill>
              <a:srgbClr val="FF00FF"/>
            </a:solidFill>
            <a:prstDash val="solid"/>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0" y="4880305"/>
            <a:ext cx="497505" cy="0"/>
          </a:xfrm>
          <a:prstGeom prst="line">
            <a:avLst/>
          </a:prstGeom>
          <a:ln w="50800" cmpd="dbl">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
        <p:nvSpPr>
          <p:cNvPr id="27" name="角丸四角形 26"/>
          <p:cNvSpPr/>
          <p:nvPr/>
        </p:nvSpPr>
        <p:spPr>
          <a:xfrm>
            <a:off x="92460" y="630175"/>
            <a:ext cx="9631070" cy="2393780"/>
          </a:xfrm>
          <a:prstGeom prst="roundRect">
            <a:avLst>
              <a:gd name="adj" fmla="val 1034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8" name="正方形/長方形 27"/>
          <p:cNvSpPr/>
          <p:nvPr/>
        </p:nvSpPr>
        <p:spPr>
          <a:xfrm>
            <a:off x="110169" y="900831"/>
            <a:ext cx="8935208" cy="412934"/>
          </a:xfrm>
          <a:prstGeom prst="rect">
            <a:avLst/>
          </a:prstGeom>
        </p:spPr>
        <p:txBody>
          <a:bodyPr wrap="square">
            <a:spAutoFit/>
          </a:bodyPr>
          <a:lstStyle/>
          <a:p>
            <a:pPr marL="900113" indent="-900113">
              <a:lnSpc>
                <a:spcPts val="2500"/>
              </a:lnSpc>
            </a:pPr>
            <a:r>
              <a:rPr lang="ja-JP" altLang="en-US" sz="2400" dirty="0">
                <a:latin typeface="HG創英角ﾎﾟｯﾌﾟ体" pitchFamily="49" charset="-128"/>
                <a:ea typeface="HG創英角ﾎﾟｯﾌﾟ体" pitchFamily="49" charset="-128"/>
              </a:rPr>
              <a:t>（１）小規模事業者の販路開拓等を支援します。</a:t>
            </a:r>
          </a:p>
        </p:txBody>
      </p:sp>
      <p:sp>
        <p:nvSpPr>
          <p:cNvPr id="29" name="正方形/長方形 28"/>
          <p:cNvSpPr/>
          <p:nvPr/>
        </p:nvSpPr>
        <p:spPr>
          <a:xfrm>
            <a:off x="458492" y="1403775"/>
            <a:ext cx="7393940" cy="923330"/>
          </a:xfrm>
          <a:prstGeom prst="rect">
            <a:avLst/>
          </a:prstGeom>
        </p:spPr>
        <p:txBody>
          <a:bodyPr wrap="square">
            <a:spAutoFit/>
          </a:bodyPr>
          <a:lstStyle/>
          <a:p>
            <a:pPr marL="982663" indent="-982663"/>
            <a:r>
              <a:rPr lang="ja-JP" altLang="en-US" dirty="0">
                <a:latin typeface="HG丸ｺﾞｼｯｸM-PRO" pitchFamily="50" charset="-128"/>
                <a:ea typeface="HG丸ｺﾞｼｯｸM-PRO" pitchFamily="50" charset="-128"/>
              </a:rPr>
              <a:t>・概要</a:t>
            </a:r>
            <a:r>
              <a:rPr lang="ja-JP" altLang="en-US" dirty="0" smtClean="0">
                <a:latin typeface="HG丸ｺﾞｼｯｸM-PRO" pitchFamily="50" charset="-128"/>
                <a:ea typeface="HG丸ｺﾞｼｯｸM-PRO" pitchFamily="50" charset="-128"/>
              </a:rPr>
              <a:t>：</a:t>
            </a:r>
            <a:r>
              <a:rPr lang="ja-JP" altLang="en-US" dirty="0">
                <a:latin typeface="HG丸ｺﾞｼｯｸM-PRO" pitchFamily="50" charset="-128"/>
                <a:ea typeface="HG丸ｺﾞｼｯｸM-PRO" pitchFamily="50" charset="-128"/>
              </a:rPr>
              <a:t>小規模事業者が、商工会議所・商工会と一体となって、販路</a:t>
            </a:r>
            <a:r>
              <a:rPr lang="ja-JP" altLang="en-US" dirty="0" smtClean="0">
                <a:latin typeface="HG丸ｺﾞｼｯｸM-PRO" pitchFamily="50" charset="-128"/>
                <a:ea typeface="HG丸ｺﾞｼｯｸM-PRO" pitchFamily="50" charset="-128"/>
              </a:rPr>
              <a:t>開拓</a:t>
            </a:r>
            <a:r>
              <a:rPr lang="ja-JP" altLang="en-US" dirty="0">
                <a:latin typeface="HG丸ｺﾞｼｯｸM-PRO" pitchFamily="50" charset="-128"/>
                <a:ea typeface="HG丸ｺﾞｼｯｸM-PRO" pitchFamily="50" charset="-128"/>
              </a:rPr>
              <a:t>等</a:t>
            </a:r>
            <a:r>
              <a:rPr lang="ja-JP" altLang="en-US" dirty="0" smtClean="0">
                <a:latin typeface="HG丸ｺﾞｼｯｸM-PRO" pitchFamily="50" charset="-128"/>
                <a:ea typeface="HG丸ｺﾞｼｯｸM-PRO" pitchFamily="50" charset="-128"/>
              </a:rPr>
              <a:t>に</a:t>
            </a:r>
            <a:r>
              <a:rPr lang="ja-JP" altLang="en-US" dirty="0">
                <a:latin typeface="HG丸ｺﾞｼｯｸM-PRO" pitchFamily="50" charset="-128"/>
                <a:ea typeface="HG丸ｺﾞｼｯｸM-PRO" pitchFamily="50" charset="-128"/>
              </a:rPr>
              <a:t>取り組む費用（チラシ作成費用や商談会参加のための運賃など）</a:t>
            </a:r>
            <a:r>
              <a:rPr lang="ja-JP" altLang="en-US" dirty="0" smtClean="0">
                <a:latin typeface="HG丸ｺﾞｼｯｸM-PRO" pitchFamily="50" charset="-128"/>
                <a:ea typeface="HG丸ｺﾞｼｯｸM-PRO" pitchFamily="50" charset="-128"/>
              </a:rPr>
              <a:t>の</a:t>
            </a:r>
            <a:r>
              <a:rPr lang="ja-JP" altLang="en-US" dirty="0">
                <a:latin typeface="HG丸ｺﾞｼｯｸM-PRO" pitchFamily="50" charset="-128"/>
                <a:ea typeface="HG丸ｺﾞｼｯｸM-PRO" pitchFamily="50" charset="-128"/>
              </a:rPr>
              <a:t>一部</a:t>
            </a:r>
            <a:r>
              <a:rPr lang="ja-JP" altLang="en-US" dirty="0" smtClean="0">
                <a:latin typeface="HG丸ｺﾞｼｯｸM-PRO" pitchFamily="50" charset="-128"/>
                <a:ea typeface="HG丸ｺﾞｼｯｸM-PRO" pitchFamily="50" charset="-128"/>
              </a:rPr>
              <a:t>を</a:t>
            </a:r>
            <a:r>
              <a:rPr lang="ja-JP" altLang="en-US" dirty="0">
                <a:latin typeface="HG丸ｺﾞｼｯｸM-PRO" pitchFamily="50" charset="-128"/>
                <a:ea typeface="HG丸ｺﾞｼｯｸM-PRO" pitchFamily="50" charset="-128"/>
              </a:rPr>
              <a:t>補助します。 </a:t>
            </a:r>
          </a:p>
        </p:txBody>
      </p:sp>
      <p:sp>
        <p:nvSpPr>
          <p:cNvPr id="30" name="直方体 29"/>
          <p:cNvSpPr/>
          <p:nvPr/>
        </p:nvSpPr>
        <p:spPr>
          <a:xfrm>
            <a:off x="7843522" y="1111468"/>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300" dirty="0" smtClean="0">
                <a:solidFill>
                  <a:schemeClr val="tx1"/>
                </a:solidFill>
                <a:latin typeface="ＤＨＰ特太ゴシック体" pitchFamily="50" charset="-128"/>
                <a:ea typeface="ＤＨＰ特太ゴシック体" pitchFamily="50" charset="-128"/>
              </a:rPr>
              <a:t>地域力活用市場</a:t>
            </a:r>
            <a:endParaRPr kumimoji="1" lang="en-US" altLang="ja-JP" sz="1300" dirty="0" smtClean="0">
              <a:solidFill>
                <a:schemeClr val="tx1"/>
              </a:solidFill>
              <a:latin typeface="ＤＨＰ特太ゴシック体" pitchFamily="50" charset="-128"/>
              <a:ea typeface="ＤＨＰ特太ゴシック体" pitchFamily="50" charset="-128"/>
            </a:endParaRPr>
          </a:p>
          <a:p>
            <a:pPr algn="ctr"/>
            <a:r>
              <a:rPr kumimoji="1" lang="ja-JP" altLang="en-US" sz="1300" dirty="0" smtClean="0">
                <a:solidFill>
                  <a:schemeClr val="tx1"/>
                </a:solidFill>
                <a:latin typeface="ＤＨＰ特太ゴシック体" pitchFamily="50" charset="-128"/>
                <a:ea typeface="ＤＨＰ特太ゴシック体" pitchFamily="50" charset="-128"/>
              </a:rPr>
              <a:t>獲得等支援事業</a:t>
            </a:r>
            <a:endParaRPr kumimoji="1" lang="ja-JP" altLang="en-US" sz="1300" dirty="0">
              <a:solidFill>
                <a:schemeClr val="tx1"/>
              </a:solidFill>
              <a:latin typeface="ＤＨＰ特太ゴシック体" pitchFamily="50" charset="-128"/>
              <a:ea typeface="ＤＨＰ特太ゴシック体" pitchFamily="50" charset="-128"/>
            </a:endParaRPr>
          </a:p>
        </p:txBody>
      </p:sp>
      <p:sp>
        <p:nvSpPr>
          <p:cNvPr id="31" name="角丸四角形 30"/>
          <p:cNvSpPr/>
          <p:nvPr/>
        </p:nvSpPr>
        <p:spPr>
          <a:xfrm>
            <a:off x="1545858" y="2489514"/>
            <a:ext cx="6422477" cy="341626"/>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b="1" dirty="0" smtClean="0">
                <a:solidFill>
                  <a:schemeClr val="tx1"/>
                </a:solidFill>
                <a:latin typeface="Arial" charset="0"/>
                <a:ea typeface="ＭＳ Ｐゴシック" charset="-128"/>
              </a:rPr>
              <a:t>補助率</a:t>
            </a:r>
            <a:r>
              <a:rPr lang="zh-TW" altLang="en-US" sz="1600" b="1" dirty="0">
                <a:solidFill>
                  <a:schemeClr val="tx1"/>
                </a:solidFill>
                <a:latin typeface="Arial" charset="0"/>
                <a:ea typeface="ＭＳ Ｐゴシック" charset="-128"/>
              </a:rPr>
              <a:t>：</a:t>
            </a:r>
            <a:r>
              <a:rPr lang="ja-JP" altLang="en-US" sz="1600" b="1" dirty="0">
                <a:solidFill>
                  <a:schemeClr val="tx1"/>
                </a:solidFill>
                <a:latin typeface="Arial" charset="0"/>
                <a:ea typeface="ＭＳ Ｐゴシック" charset="-128"/>
              </a:rPr>
              <a:t>２</a:t>
            </a:r>
            <a:r>
              <a:rPr lang="zh-TW" altLang="en-US" sz="1600" b="1" dirty="0">
                <a:solidFill>
                  <a:schemeClr val="tx1"/>
                </a:solidFill>
                <a:latin typeface="Arial" charset="0"/>
                <a:ea typeface="ＭＳ Ｐゴシック" charset="-128"/>
              </a:rPr>
              <a:t>／</a:t>
            </a:r>
            <a:r>
              <a:rPr lang="ja-JP" altLang="en-US" sz="1600" b="1" dirty="0" smtClean="0">
                <a:solidFill>
                  <a:schemeClr val="tx1"/>
                </a:solidFill>
                <a:latin typeface="Arial" charset="0"/>
                <a:ea typeface="ＭＳ Ｐゴシック" charset="-128"/>
              </a:rPr>
              <a:t>３、</a:t>
            </a:r>
            <a:r>
              <a:rPr lang="ja-JP" altLang="en-US" sz="1600" b="1" dirty="0" smtClean="0">
                <a:solidFill>
                  <a:schemeClr val="tx1"/>
                </a:solidFill>
              </a:rPr>
              <a:t>補助</a:t>
            </a:r>
            <a:r>
              <a:rPr lang="ja-JP" altLang="en-US" sz="1600" b="1" dirty="0">
                <a:solidFill>
                  <a:schemeClr val="tx1"/>
                </a:solidFill>
              </a:rPr>
              <a:t>上限額</a:t>
            </a:r>
            <a:r>
              <a:rPr lang="en-US" altLang="ja-JP" sz="1600" b="1" dirty="0" smtClean="0">
                <a:solidFill>
                  <a:schemeClr val="tx1"/>
                </a:solidFill>
              </a:rPr>
              <a:t>:</a:t>
            </a:r>
            <a:r>
              <a:rPr lang="ja-JP" altLang="en-US" sz="1600" b="1" dirty="0">
                <a:solidFill>
                  <a:schemeClr val="tx1"/>
                </a:solidFill>
              </a:rPr>
              <a:t>５０</a:t>
            </a:r>
            <a:r>
              <a:rPr lang="ja-JP" altLang="en-US" sz="1600" b="1" dirty="0" smtClean="0">
                <a:solidFill>
                  <a:schemeClr val="tx1"/>
                </a:solidFill>
              </a:rPr>
              <a:t>万</a:t>
            </a:r>
            <a:r>
              <a:rPr lang="ja-JP" altLang="en-US" sz="1600" b="1" dirty="0">
                <a:solidFill>
                  <a:schemeClr val="tx1"/>
                </a:solidFill>
              </a:rPr>
              <a:t>円（雇用を増やす場合</a:t>
            </a:r>
            <a:r>
              <a:rPr lang="ja-JP" altLang="en-US" sz="1600" b="1" dirty="0" smtClean="0">
                <a:solidFill>
                  <a:schemeClr val="tx1"/>
                </a:solidFill>
              </a:rPr>
              <a:t>は</a:t>
            </a:r>
            <a:r>
              <a:rPr lang="ja-JP" altLang="en-US" sz="1600" b="1" dirty="0">
                <a:solidFill>
                  <a:schemeClr val="tx1"/>
                </a:solidFill>
              </a:rPr>
              <a:t>１００</a:t>
            </a:r>
            <a:r>
              <a:rPr lang="ja-JP" altLang="en-US" sz="1600" b="1" dirty="0" smtClean="0">
                <a:solidFill>
                  <a:schemeClr val="tx1"/>
                </a:solidFill>
              </a:rPr>
              <a:t>万円）</a:t>
            </a:r>
            <a:endParaRPr lang="ja-JP" altLang="en-US" sz="1600" b="1" dirty="0">
              <a:solidFill>
                <a:schemeClr val="tx1"/>
              </a:solidFill>
            </a:endParaRPr>
          </a:p>
        </p:txBody>
      </p:sp>
      <p:sp>
        <p:nvSpPr>
          <p:cNvPr id="35" name="角丸四角形 34"/>
          <p:cNvSpPr/>
          <p:nvPr/>
        </p:nvSpPr>
        <p:spPr>
          <a:xfrm>
            <a:off x="92460" y="4949529"/>
            <a:ext cx="9667836" cy="1735237"/>
          </a:xfrm>
          <a:prstGeom prst="roundRect">
            <a:avLst>
              <a:gd name="adj" fmla="val 7002"/>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36" name="正方形/長方形 35"/>
          <p:cNvSpPr/>
          <p:nvPr/>
        </p:nvSpPr>
        <p:spPr>
          <a:xfrm>
            <a:off x="722530" y="4949530"/>
            <a:ext cx="8020706" cy="461665"/>
          </a:xfrm>
          <a:prstGeom prst="rect">
            <a:avLst/>
          </a:prstGeom>
        </p:spPr>
        <p:txBody>
          <a:bodyPr wrap="square">
            <a:spAutoFit/>
          </a:bodyPr>
          <a:lstStyle/>
          <a:p>
            <a:pPr marL="900113" indent="-900113"/>
            <a:r>
              <a:rPr lang="ja-JP" altLang="en-US" sz="2400" dirty="0">
                <a:latin typeface="HG創英角ﾎﾟｯﾌﾟ体" pitchFamily="49" charset="-128"/>
                <a:ea typeface="HG創英角ﾎﾟｯﾌﾟ体" pitchFamily="49" charset="-128"/>
              </a:rPr>
              <a:t>（１</a:t>
            </a:r>
            <a:r>
              <a:rPr lang="ja-JP" altLang="en-US" sz="2400" dirty="0" smtClean="0">
                <a:latin typeface="HG創英角ﾎﾟｯﾌﾟ体" pitchFamily="49" charset="-128"/>
                <a:ea typeface="HG創英角ﾎﾟｯﾌﾟ体" pitchFamily="49" charset="-128"/>
              </a:rPr>
              <a:t>）ものづくり</a:t>
            </a:r>
            <a:r>
              <a:rPr lang="ja-JP" altLang="en-US" sz="2400" dirty="0">
                <a:latin typeface="HG創英角ﾎﾟｯﾌﾟ体" pitchFamily="49" charset="-128"/>
                <a:ea typeface="HG創英角ﾎﾟｯﾌﾟ体" pitchFamily="49" charset="-128"/>
              </a:rPr>
              <a:t>の技術・技能の継承を</a:t>
            </a:r>
            <a:r>
              <a:rPr lang="ja-JP" altLang="en-US" sz="2400" dirty="0" smtClean="0">
                <a:latin typeface="HG創英角ﾎﾟｯﾌﾟ体" pitchFamily="49" charset="-128"/>
                <a:ea typeface="HG創英角ﾎﾟｯﾌﾟ体" pitchFamily="49" charset="-128"/>
              </a:rPr>
              <a:t>支援します。</a:t>
            </a:r>
            <a:endParaRPr lang="ja-JP" altLang="en-US" sz="2400" dirty="0">
              <a:latin typeface="HG創英角ﾎﾟｯﾌﾟ体" pitchFamily="49" charset="-128"/>
              <a:ea typeface="HG創英角ﾎﾟｯﾌﾟ体" pitchFamily="49" charset="-128"/>
            </a:endParaRPr>
          </a:p>
        </p:txBody>
      </p:sp>
      <p:sp>
        <p:nvSpPr>
          <p:cNvPr id="37" name="角丸四角形 36"/>
          <p:cNvSpPr/>
          <p:nvPr/>
        </p:nvSpPr>
        <p:spPr>
          <a:xfrm>
            <a:off x="19254" y="5308756"/>
            <a:ext cx="9791788" cy="1405609"/>
          </a:xfrm>
          <a:prstGeom prst="roundRect">
            <a:avLst>
              <a:gd name="adj" fmla="val 10623"/>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252413" lvl="0" indent="-323850">
              <a:lnSpc>
                <a:spcPts val="2600"/>
              </a:lnSpc>
            </a:pPr>
            <a:r>
              <a:rPr lang="ja-JP" altLang="en-US" dirty="0" smtClean="0">
                <a:solidFill>
                  <a:prstClr val="black"/>
                </a:solidFill>
                <a:latin typeface="HG創英角ﾎﾟｯﾌﾟ体" pitchFamily="49" charset="-128"/>
                <a:ea typeface="HG創英角ﾎﾟｯﾌﾟ体" pitchFamily="49" charset="-128"/>
              </a:rPr>
              <a:t>　　</a:t>
            </a:r>
            <a:r>
              <a:rPr lang="ja-JP" altLang="en-US" dirty="0">
                <a:solidFill>
                  <a:prstClr val="black"/>
                </a:solidFill>
                <a:latin typeface="HG創英角ﾎﾟｯﾌﾟ体" pitchFamily="49" charset="-128"/>
                <a:ea typeface="HG創英角ﾎﾟｯﾌﾟ体" pitchFamily="49" charset="-128"/>
              </a:rPr>
              <a:t>　</a:t>
            </a:r>
            <a:endParaRPr lang="en-US" altLang="ja-JP" dirty="0" smtClean="0">
              <a:solidFill>
                <a:prstClr val="black"/>
              </a:solidFill>
              <a:latin typeface="HG創英角ﾎﾟｯﾌﾟ体" pitchFamily="49" charset="-128"/>
              <a:ea typeface="HG創英角ﾎﾟｯﾌﾟ体" pitchFamily="49" charset="-128"/>
            </a:endParaRPr>
          </a:p>
        </p:txBody>
      </p:sp>
      <p:sp>
        <p:nvSpPr>
          <p:cNvPr id="39" name="正方形/長方形 38"/>
          <p:cNvSpPr/>
          <p:nvPr/>
        </p:nvSpPr>
        <p:spPr>
          <a:xfrm>
            <a:off x="1937665" y="5380199"/>
            <a:ext cx="7830870" cy="923330"/>
          </a:xfrm>
          <a:prstGeom prst="rect">
            <a:avLst/>
          </a:prstGeom>
        </p:spPr>
        <p:txBody>
          <a:bodyPr wrap="square">
            <a:spAutoFit/>
          </a:bodyPr>
          <a:lstStyle/>
          <a:p>
            <a:pPr marL="900113" lvl="0" indent="-900113"/>
            <a:r>
              <a:rPr lang="ja-JP" altLang="en-US" dirty="0" smtClean="0">
                <a:latin typeface="HG丸ｺﾞｼｯｸM-PRO" pitchFamily="50" charset="-128"/>
                <a:ea typeface="HG丸ｺﾞｼｯｸM-PRO" pitchFamily="50" charset="-128"/>
              </a:rPr>
              <a:t>・概要：ものづくりの小規模事業者等の製造現場の中核人材を育成するため、技術・技能の継承の講習や現場での指導を受けるための費用の一部を補助します。</a:t>
            </a:r>
            <a:endParaRPr lang="ja-JP" altLang="en-US" dirty="0">
              <a:solidFill>
                <a:prstClr val="black"/>
              </a:solidFill>
              <a:latin typeface="HG丸ｺﾞｼｯｸM-PRO" pitchFamily="50" charset="-128"/>
              <a:ea typeface="HG丸ｺﾞｼｯｸM-PRO" pitchFamily="50" charset="-128"/>
            </a:endParaRPr>
          </a:p>
        </p:txBody>
      </p:sp>
      <p:sp>
        <p:nvSpPr>
          <p:cNvPr id="40" name="円/楕円 39"/>
          <p:cNvSpPr/>
          <p:nvPr/>
        </p:nvSpPr>
        <p:spPr>
          <a:xfrm>
            <a:off x="9533602" y="6471293"/>
            <a:ext cx="360000" cy="360000"/>
          </a:xfrm>
          <a:prstGeom prst="ellipse">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kumimoji="1" lang="ja-JP" altLang="en-US" dirty="0" smtClean="0">
                <a:solidFill>
                  <a:schemeClr val="tx1"/>
                </a:solidFill>
                <a:latin typeface="HG創英角ﾎﾟｯﾌﾟ体" pitchFamily="49" charset="-128"/>
                <a:ea typeface="HG創英角ﾎﾟｯﾌﾟ体" pitchFamily="49" charset="-128"/>
              </a:rPr>
              <a:t>５</a:t>
            </a:r>
            <a:endParaRPr kumimoji="1" lang="ja-JP" altLang="en-US" dirty="0">
              <a:solidFill>
                <a:schemeClr val="tx1"/>
              </a:solidFill>
              <a:latin typeface="HG創英角ﾎﾟｯﾌﾟ体" pitchFamily="49" charset="-128"/>
              <a:ea typeface="HG創英角ﾎﾟｯﾌﾟ体" pitchFamily="49" charset="-128"/>
            </a:endParaRPr>
          </a:p>
        </p:txBody>
      </p:sp>
      <p:sp>
        <p:nvSpPr>
          <p:cNvPr id="41" name="角丸四角形 40"/>
          <p:cNvSpPr/>
          <p:nvPr/>
        </p:nvSpPr>
        <p:spPr>
          <a:xfrm>
            <a:off x="5628437" y="6132716"/>
            <a:ext cx="2751134" cy="341626"/>
          </a:xfrm>
          <a:prstGeom prst="roundRect">
            <a:avLst/>
          </a:prstGeom>
          <a:solidFill>
            <a:schemeClr val="accent3">
              <a:lumMod val="20000"/>
              <a:lumOff val="80000"/>
            </a:scheme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b="1" dirty="0" smtClean="0">
                <a:solidFill>
                  <a:prstClr val="black"/>
                </a:solidFill>
                <a:latin typeface="Arial" charset="0"/>
                <a:ea typeface="ＭＳ Ｐゴシック" charset="-128"/>
              </a:rPr>
              <a:t>補助率</a:t>
            </a:r>
            <a:r>
              <a:rPr lang="zh-TW" altLang="en-US" sz="1600" b="1" dirty="0">
                <a:solidFill>
                  <a:prstClr val="black"/>
                </a:solidFill>
                <a:latin typeface="Arial" charset="0"/>
                <a:ea typeface="ＭＳ Ｐゴシック" charset="-128"/>
              </a:rPr>
              <a:t>：</a:t>
            </a:r>
            <a:r>
              <a:rPr lang="ja-JP" altLang="en-US" sz="1600" b="1" dirty="0">
                <a:solidFill>
                  <a:prstClr val="black"/>
                </a:solidFill>
                <a:latin typeface="Arial" charset="0"/>
                <a:ea typeface="ＭＳ Ｐゴシック" charset="-128"/>
              </a:rPr>
              <a:t>２</a:t>
            </a:r>
            <a:r>
              <a:rPr lang="zh-TW" altLang="en-US" sz="1600" b="1" dirty="0">
                <a:solidFill>
                  <a:prstClr val="black"/>
                </a:solidFill>
                <a:latin typeface="Arial" charset="0"/>
                <a:ea typeface="ＭＳ Ｐゴシック" charset="-128"/>
              </a:rPr>
              <a:t>／</a:t>
            </a:r>
            <a:r>
              <a:rPr lang="ja-JP" altLang="en-US" sz="1600" b="1" dirty="0" smtClean="0">
                <a:solidFill>
                  <a:prstClr val="black"/>
                </a:solidFill>
                <a:latin typeface="Arial" charset="0"/>
                <a:ea typeface="ＭＳ Ｐゴシック" charset="-128"/>
              </a:rPr>
              <a:t>３</a:t>
            </a:r>
            <a:endParaRPr kumimoji="1" lang="ja-JP" altLang="en-US" sz="1600" b="1" dirty="0"/>
          </a:p>
        </p:txBody>
      </p:sp>
      <p:sp>
        <p:nvSpPr>
          <p:cNvPr id="42" name="直方体 41"/>
          <p:cNvSpPr/>
          <p:nvPr/>
        </p:nvSpPr>
        <p:spPr>
          <a:xfrm>
            <a:off x="236377" y="5480408"/>
            <a:ext cx="1654983" cy="1150233"/>
          </a:xfrm>
          <a:prstGeom prst="cub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300" dirty="0">
                <a:solidFill>
                  <a:schemeClr val="tx1"/>
                </a:solidFill>
                <a:latin typeface="ＤＨＰ特太ゴシック体" pitchFamily="50" charset="-128"/>
                <a:ea typeface="ＤＨＰ特太ゴシック体" pitchFamily="50" charset="-128"/>
              </a:rPr>
              <a:t>小規模事業者等</a:t>
            </a:r>
          </a:p>
          <a:p>
            <a:pPr algn="ctr"/>
            <a:r>
              <a:rPr lang="ja-JP" altLang="en-US" sz="1300" dirty="0">
                <a:solidFill>
                  <a:schemeClr val="tx1"/>
                </a:solidFill>
                <a:latin typeface="ＤＨＰ特太ゴシック体" pitchFamily="50" charset="-128"/>
                <a:ea typeface="ＤＨＰ特太ゴシック体" pitchFamily="50" charset="-128"/>
              </a:rPr>
              <a:t>人材・支援人材</a:t>
            </a:r>
          </a:p>
          <a:p>
            <a:pPr algn="ctr"/>
            <a:r>
              <a:rPr lang="ja-JP" altLang="en-US" sz="1300" dirty="0">
                <a:solidFill>
                  <a:schemeClr val="tx1"/>
                </a:solidFill>
                <a:latin typeface="ＤＨＰ特太ゴシック体" pitchFamily="50" charset="-128"/>
                <a:ea typeface="ＤＨＰ特太ゴシック体" pitchFamily="50" charset="-128"/>
              </a:rPr>
              <a:t>育成等事業</a:t>
            </a:r>
          </a:p>
        </p:txBody>
      </p:sp>
    </p:spTree>
    <p:extLst>
      <p:ext uri="{BB962C8B-B14F-4D97-AF65-F5344CB8AC3E}">
        <p14:creationId xmlns:p14="http://schemas.microsoft.com/office/powerpoint/2010/main" xmlns="" val="4144850391"/>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dirty="0"/>
        </a:defPPr>
      </a:lstStyle>
      <a:style>
        <a:lnRef idx="1">
          <a:schemeClr val="accent3"/>
        </a:lnRef>
        <a:fillRef idx="2">
          <a:schemeClr val="accent3"/>
        </a:fillRef>
        <a:effectRef idx="1">
          <a:schemeClr val="accent3"/>
        </a:effectRef>
        <a:fontRef idx="minor">
          <a:schemeClr val="dk1"/>
        </a:fontRef>
      </a:style>
    </a:spDef>
    <a:lnDef>
      <a:spPr>
        <a:ln w="19050" cmpd="dbl">
          <a:solidFill>
            <a:schemeClr val="tx1"/>
          </a:solidFill>
          <a:prstDash val="soli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15236</TotalTime>
  <Words>2598</Words>
  <Application>Microsoft Office PowerPoint</Application>
  <PresentationFormat>A4 210 x 297 mm</PresentationFormat>
  <Paragraphs>309</Paragraphs>
  <Slides>18</Slides>
  <Notes>16</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blank</vt:lpstr>
      <vt:lpstr>スライド 0</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vector>
  </TitlesOfParts>
  <Company>経済産業省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情報システム厚生課</dc:creator>
  <cp:lastModifiedBy>nakazato</cp:lastModifiedBy>
  <cp:revision>1360</cp:revision>
  <cp:lastPrinted>2013-12-13T18:45:41Z</cp:lastPrinted>
  <dcterms:created xsi:type="dcterms:W3CDTF">2012-10-15T06:18:26Z</dcterms:created>
  <dcterms:modified xsi:type="dcterms:W3CDTF">2013-12-17T01:59:07Z</dcterms:modified>
</cp:coreProperties>
</file>